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83" r:id="rId3"/>
    <p:sldId id="284" r:id="rId4"/>
    <p:sldId id="261" r:id="rId5"/>
    <p:sldId id="262" r:id="rId6"/>
    <p:sldId id="286" r:id="rId7"/>
    <p:sldId id="288" r:id="rId8"/>
    <p:sldId id="289" r:id="rId9"/>
    <p:sldId id="291" r:id="rId10"/>
    <p:sldId id="292" r:id="rId11"/>
    <p:sldId id="276" r:id="rId12"/>
    <p:sldId id="267" r:id="rId13"/>
    <p:sldId id="294" r:id="rId14"/>
    <p:sldId id="257" r:id="rId15"/>
    <p:sldId id="295" r:id="rId16"/>
    <p:sldId id="297" r:id="rId17"/>
    <p:sldId id="300" r:id="rId18"/>
    <p:sldId id="302" r:id="rId19"/>
    <p:sldId id="301" r:id="rId20"/>
    <p:sldId id="265" r:id="rId21"/>
    <p:sldId id="296" r:id="rId2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Orta Stil 3 - Vurgu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559" autoAdjust="0"/>
    <p:restoredTop sz="94364" autoAdjust="0"/>
  </p:normalViewPr>
  <p:slideViewPr>
    <p:cSldViewPr>
      <p:cViewPr varScale="1">
        <p:scale>
          <a:sx n="73" d="100"/>
          <a:sy n="73" d="100"/>
        </p:scale>
        <p:origin x="65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8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26C65D-2612-457D-9E45-5D1EE2834DA1}" type="datetimeFigureOut">
              <a:rPr lang="tr-TR" smtClean="0"/>
              <a:t>29.06.2019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E2479E-BB9C-41F2-B4B2-9F7B1B040F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43801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E2479E-BB9C-41F2-B4B2-9F7B1B040FC9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2796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02CD6-7B65-4C11-8317-1B195F9938F0}" type="datetimeFigureOut">
              <a:rPr lang="tr-TR" smtClean="0"/>
              <a:t>29.06.2019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A2E0B-AEBD-4A88-9094-F551801F33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3276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02CD6-7B65-4C11-8317-1B195F9938F0}" type="datetimeFigureOut">
              <a:rPr lang="tr-TR" smtClean="0"/>
              <a:t>29.06.2019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A2E0B-AEBD-4A88-9094-F551801F33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4204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02CD6-7B65-4C11-8317-1B195F9938F0}" type="datetimeFigureOut">
              <a:rPr lang="tr-TR" smtClean="0"/>
              <a:t>29.06.2019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A2E0B-AEBD-4A88-9094-F551801F33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2775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02CD6-7B65-4C11-8317-1B195F9938F0}" type="datetimeFigureOut">
              <a:rPr lang="tr-TR" smtClean="0"/>
              <a:t>29.06.2019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A2E0B-AEBD-4A88-9094-F551801F33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6283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02CD6-7B65-4C11-8317-1B195F9938F0}" type="datetimeFigureOut">
              <a:rPr lang="tr-TR" smtClean="0"/>
              <a:t>29.06.2019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A2E0B-AEBD-4A88-9094-F551801F33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9864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02CD6-7B65-4C11-8317-1B195F9938F0}" type="datetimeFigureOut">
              <a:rPr lang="tr-TR" smtClean="0"/>
              <a:t>29.06.2019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A2E0B-AEBD-4A88-9094-F551801F33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2721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02CD6-7B65-4C11-8317-1B195F9938F0}" type="datetimeFigureOut">
              <a:rPr lang="tr-TR" smtClean="0"/>
              <a:t>29.06.2019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A2E0B-AEBD-4A88-9094-F551801F33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4963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02CD6-7B65-4C11-8317-1B195F9938F0}" type="datetimeFigureOut">
              <a:rPr lang="tr-TR" smtClean="0"/>
              <a:t>29.06.2019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A2E0B-AEBD-4A88-9094-F551801F33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55242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02CD6-7B65-4C11-8317-1B195F9938F0}" type="datetimeFigureOut">
              <a:rPr lang="tr-TR" smtClean="0"/>
              <a:t>29.06.2019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A2E0B-AEBD-4A88-9094-F551801F33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5184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02CD6-7B65-4C11-8317-1B195F9938F0}" type="datetimeFigureOut">
              <a:rPr lang="tr-TR" smtClean="0"/>
              <a:t>29.06.2019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A2E0B-AEBD-4A88-9094-F551801F33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69969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02CD6-7B65-4C11-8317-1B195F9938F0}" type="datetimeFigureOut">
              <a:rPr lang="tr-TR" smtClean="0"/>
              <a:t>29.06.2019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A2E0B-AEBD-4A88-9094-F551801F33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73613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02CD6-7B65-4C11-8317-1B195F9938F0}" type="datetimeFigureOut">
              <a:rPr lang="tr-TR" smtClean="0"/>
              <a:t>29.06.2019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4A2E0B-AEBD-4A88-9094-F551801F33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80996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froloji.org.tr/formul.php" TargetMode="External"/><Relationship Id="rId2" Type="http://schemas.openxmlformats.org/officeDocument/2006/relationships/hyperlink" Target="http://cocuknefroloji.org/formul/9.php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3568" y="1880781"/>
            <a:ext cx="7772400" cy="1470025"/>
          </a:xfrm>
        </p:spPr>
        <p:txBody>
          <a:bodyPr>
            <a:noAutofit/>
          </a:bodyPr>
          <a:lstStyle/>
          <a:p>
            <a:r>
              <a:rPr lang="tr-TR" sz="4800" b="1" dirty="0" smtClean="0"/>
              <a:t>Hemodiyaliz: </a:t>
            </a:r>
            <a:br>
              <a:rPr lang="tr-TR" sz="4800" b="1" dirty="0" smtClean="0"/>
            </a:br>
            <a:r>
              <a:rPr lang="tr-TR" sz="4800" b="1" dirty="0" smtClean="0"/>
              <a:t>Yeterlilik ve Kalite</a:t>
            </a:r>
            <a:endParaRPr lang="tr-TR" sz="4800" b="1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15616" y="5013176"/>
            <a:ext cx="6768752" cy="597138"/>
          </a:xfrm>
        </p:spPr>
        <p:txBody>
          <a:bodyPr>
            <a:normAutofit/>
          </a:bodyPr>
          <a:lstStyle/>
          <a:p>
            <a:r>
              <a:rPr lang="tr-TR" dirty="0" smtClean="0"/>
              <a:t>ÇND Hemodiyaliz Kursu-1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2932210" y="3759423"/>
            <a:ext cx="2863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smtClean="0"/>
              <a:t>Dr. </a:t>
            </a:r>
            <a:r>
              <a:rPr lang="tr-TR" sz="2400" dirty="0"/>
              <a:t>Caner KABASAKAL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16632"/>
            <a:ext cx="1474787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5460"/>
            <a:ext cx="1547813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6516216" y="63093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 flipH="1">
            <a:off x="6660231" y="6309321"/>
            <a:ext cx="2088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29.06.2019 Ankara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5254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1960 – 1970:  </a:t>
            </a:r>
          </a:p>
          <a:p>
            <a:pPr marL="0" indent="0">
              <a:buNone/>
            </a:pPr>
            <a:r>
              <a:rPr lang="tr-TR" dirty="0" smtClean="0"/>
              <a:t> Erişkin ve çocukta ilk diyaliz çabaları     </a:t>
            </a:r>
            <a:endParaRPr lang="tr-TR" dirty="0"/>
          </a:p>
          <a:p>
            <a:pPr marL="0" indent="0" algn="ctr">
              <a:buNone/>
            </a:pPr>
            <a:r>
              <a:rPr lang="tr-TR" dirty="0"/>
              <a:t>Diyaliz hastalarına hemodiyaliz makinesi </a:t>
            </a:r>
            <a:r>
              <a:rPr lang="tr-TR" dirty="0" smtClean="0"/>
              <a:t>bulmak</a:t>
            </a:r>
          </a:p>
          <a:p>
            <a:pPr marL="0" indent="0" algn="ctr">
              <a:buNone/>
            </a:pPr>
            <a:endParaRPr lang="tr-TR" dirty="0"/>
          </a:p>
          <a:p>
            <a:pPr marL="0" indent="0" algn="ctr">
              <a:buNone/>
            </a:pPr>
            <a:endParaRPr lang="tr-TR" dirty="0" smtClean="0"/>
          </a:p>
          <a:p>
            <a:r>
              <a:rPr lang="tr-TR" dirty="0" smtClean="0"/>
              <a:t>Sonrasında; yaptığımız diyaliz yeterli mi?</a:t>
            </a:r>
          </a:p>
          <a:p>
            <a:pPr marL="0" indent="0">
              <a:buNone/>
            </a:pPr>
            <a:r>
              <a:rPr lang="tr-TR" dirty="0" smtClean="0"/>
              <a:t>    HD tek hastaya bile olsa kaliteli olmalı </a:t>
            </a:r>
          </a:p>
          <a:p>
            <a:pPr marL="0" indent="0" algn="ctr">
              <a:buNone/>
            </a:pPr>
            <a:r>
              <a:rPr lang="tr-TR" dirty="0" smtClean="0"/>
              <a:t>                        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3063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836712"/>
            <a:ext cx="8964488" cy="570737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sz="3500" b="1" dirty="0">
                <a:solidFill>
                  <a:srgbClr val="00B050"/>
                </a:solidFill>
              </a:rPr>
              <a:t>Diyaliz </a:t>
            </a:r>
            <a:r>
              <a:rPr lang="tr-TR" sz="3500" b="1" dirty="0" smtClean="0">
                <a:solidFill>
                  <a:srgbClr val="00B050"/>
                </a:solidFill>
              </a:rPr>
              <a:t>etkinliğine </a:t>
            </a:r>
            <a:r>
              <a:rPr lang="tr-TR" sz="3500" b="1" dirty="0">
                <a:solidFill>
                  <a:srgbClr val="00B050"/>
                </a:solidFill>
              </a:rPr>
              <a:t>öncelikle iki ana </a:t>
            </a:r>
            <a:r>
              <a:rPr lang="tr-TR" sz="3500" b="1" dirty="0" smtClean="0">
                <a:solidFill>
                  <a:srgbClr val="00B050"/>
                </a:solidFill>
              </a:rPr>
              <a:t>başlıkta </a:t>
            </a:r>
            <a:r>
              <a:rPr lang="tr-TR" dirty="0" smtClean="0">
                <a:solidFill>
                  <a:srgbClr val="00B050"/>
                </a:solidFill>
              </a:rPr>
              <a:t>: 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b="1" u="sng" dirty="0" smtClean="0"/>
              <a:t>Minimum </a:t>
            </a:r>
            <a:r>
              <a:rPr lang="tr-TR" b="1" u="sng" dirty="0"/>
              <a:t>kabul edilebilir tedavi: </a:t>
            </a:r>
            <a:r>
              <a:rPr lang="tr-TR" dirty="0"/>
              <a:t>K</a:t>
            </a:r>
            <a:r>
              <a:rPr lang="tr-TR" dirty="0" smtClean="0"/>
              <a:t>ısa sürede </a:t>
            </a:r>
            <a:r>
              <a:rPr lang="tr-TR" dirty="0"/>
              <a:t>tedavi hedeflerine ulaşmayı </a:t>
            </a:r>
            <a:r>
              <a:rPr lang="tr-TR" dirty="0" smtClean="0"/>
              <a:t>sağlar</a:t>
            </a:r>
            <a:r>
              <a:rPr lang="tr-TR" dirty="0"/>
              <a:t>;</a:t>
            </a:r>
            <a:r>
              <a:rPr lang="tr-TR" dirty="0" smtClean="0"/>
              <a:t> 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Üreminin </a:t>
            </a:r>
            <a:r>
              <a:rPr lang="tr-TR" dirty="0"/>
              <a:t>bulantı, </a:t>
            </a:r>
            <a:endParaRPr lang="tr-TR" dirty="0" smtClean="0"/>
          </a:p>
          <a:p>
            <a:pPr marL="0" indent="0">
              <a:buNone/>
            </a:pPr>
            <a:r>
              <a:rPr lang="tr-TR" dirty="0"/>
              <a:t>	 </a:t>
            </a:r>
            <a:r>
              <a:rPr lang="tr-TR" dirty="0" smtClean="0"/>
              <a:t>       kusma</a:t>
            </a:r>
            <a:r>
              <a:rPr lang="tr-TR" dirty="0"/>
              <a:t>, </a:t>
            </a:r>
            <a:endParaRPr lang="tr-TR" dirty="0" smtClean="0"/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                 </a:t>
            </a:r>
            <a:r>
              <a:rPr lang="tr-TR" dirty="0" err="1" smtClean="0"/>
              <a:t>asidoz</a:t>
            </a:r>
            <a:r>
              <a:rPr lang="tr-TR" dirty="0"/>
              <a:t>, </a:t>
            </a:r>
            <a:endParaRPr lang="tr-TR" dirty="0" smtClean="0"/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                 </a:t>
            </a:r>
            <a:r>
              <a:rPr lang="tr-TR" dirty="0" err="1" smtClean="0"/>
              <a:t>ensefalopati</a:t>
            </a:r>
            <a:r>
              <a:rPr lang="tr-TR" dirty="0" smtClean="0"/>
              <a:t> </a:t>
            </a:r>
            <a:r>
              <a:rPr lang="tr-TR" dirty="0"/>
              <a:t>vb. aşikar semptomları önleyen bir </a:t>
            </a:r>
            <a:r>
              <a:rPr lang="tr-TR" dirty="0" smtClean="0"/>
              <a:t> 	           	        yaklaşım </a:t>
            </a:r>
            <a:endParaRPr lang="tr-TR" dirty="0" smtClean="0"/>
          </a:p>
          <a:p>
            <a:pPr marL="0" indent="0">
              <a:buNone/>
            </a:pPr>
            <a:endParaRPr lang="tr-TR" dirty="0" smtClean="0"/>
          </a:p>
          <a:p>
            <a:r>
              <a:rPr lang="tr-TR" b="1" u="sng" dirty="0" smtClean="0"/>
              <a:t>Optimum </a:t>
            </a:r>
            <a:r>
              <a:rPr lang="tr-TR" b="1" u="sng" dirty="0"/>
              <a:t>tedavi: </a:t>
            </a:r>
            <a:r>
              <a:rPr lang="tr-TR" dirty="0"/>
              <a:t>Uzun süreli tedavi hedeflerine ulaşmayı </a:t>
            </a:r>
            <a:r>
              <a:rPr lang="tr-TR" dirty="0" smtClean="0"/>
              <a:t>sağlar;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</a:t>
            </a:r>
            <a:r>
              <a:rPr lang="tr-TR" dirty="0"/>
              <a:t>Düşük </a:t>
            </a:r>
            <a:r>
              <a:rPr lang="tr-TR" dirty="0" err="1"/>
              <a:t>morbidite</a:t>
            </a:r>
            <a:r>
              <a:rPr lang="tr-TR" dirty="0"/>
              <a:t> ve </a:t>
            </a:r>
            <a:r>
              <a:rPr lang="tr-TR" dirty="0" err="1"/>
              <a:t>mortalite</a:t>
            </a:r>
            <a:r>
              <a:rPr lang="tr-TR" dirty="0"/>
              <a:t>,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  rehabilitasyon</a:t>
            </a:r>
            <a:r>
              <a:rPr lang="tr-TR" dirty="0"/>
              <a:t>,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  yaşam </a:t>
            </a:r>
            <a:r>
              <a:rPr lang="tr-TR" dirty="0"/>
              <a:t>kalitesinin yükseltilmesi gibi hedefler ancak optimum tedavi </a:t>
            </a:r>
            <a:r>
              <a:rPr lang="tr-TR" dirty="0" smtClean="0"/>
              <a:t>   </a:t>
            </a:r>
            <a:r>
              <a:rPr lang="tr-TR" dirty="0" smtClean="0"/>
              <a:t>ile </a:t>
            </a:r>
            <a:r>
              <a:rPr lang="tr-TR" dirty="0" err="1" smtClean="0"/>
              <a:t>sağlanabilmelktedir</a:t>
            </a:r>
            <a:r>
              <a:rPr lang="tr-TR" dirty="0" smtClean="0"/>
              <a:t>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8458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tr-TR" b="1" dirty="0" smtClean="0"/>
              <a:t>HD Yeterlilik 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4360" y="1066096"/>
            <a:ext cx="878964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dirty="0" smtClean="0"/>
              <a:t>1980 </a:t>
            </a:r>
            <a:r>
              <a:rPr lang="tr-TR" dirty="0" err="1" smtClean="0"/>
              <a:t>National</a:t>
            </a:r>
            <a:r>
              <a:rPr lang="tr-TR" dirty="0" smtClean="0"/>
              <a:t> </a:t>
            </a:r>
            <a:r>
              <a:rPr lang="tr-TR" dirty="0" err="1"/>
              <a:t>Cooperative</a:t>
            </a:r>
            <a:r>
              <a:rPr lang="tr-TR" dirty="0"/>
              <a:t> </a:t>
            </a:r>
            <a:r>
              <a:rPr lang="tr-TR" dirty="0" err="1"/>
              <a:t>Dialysis</a:t>
            </a:r>
            <a:r>
              <a:rPr lang="tr-TR" dirty="0"/>
              <a:t> </a:t>
            </a:r>
            <a:r>
              <a:rPr lang="tr-TR" dirty="0" err="1"/>
              <a:t>Study</a:t>
            </a:r>
            <a:r>
              <a:rPr lang="tr-TR" dirty="0"/>
              <a:t> </a:t>
            </a:r>
            <a:r>
              <a:rPr lang="tr-TR" dirty="0" smtClean="0"/>
              <a:t>Diyaliz </a:t>
            </a:r>
            <a:r>
              <a:rPr lang="tr-TR" dirty="0"/>
              <a:t>yeterliliğinde </a:t>
            </a:r>
            <a:r>
              <a:rPr lang="tr-TR" dirty="0" smtClean="0"/>
              <a:t>kullanılacak parametreler?</a:t>
            </a:r>
            <a:endParaRPr lang="tr-TR" dirty="0"/>
          </a:p>
          <a:p>
            <a:pPr>
              <a:buFont typeface="Wingdings" pitchFamily="2" charset="2"/>
              <a:buChar char="Ø"/>
            </a:pPr>
            <a:r>
              <a:rPr lang="tr-TR" dirty="0"/>
              <a:t>BUN </a:t>
            </a:r>
            <a:r>
              <a:rPr lang="tr-TR" sz="2800" dirty="0" smtClean="0"/>
              <a:t>(kan </a:t>
            </a:r>
            <a:r>
              <a:rPr lang="tr-TR" sz="2800" dirty="0"/>
              <a:t>üre azotu) çalışılmış; </a:t>
            </a:r>
            <a:r>
              <a:rPr lang="tr-TR" sz="2800" dirty="0" smtClean="0"/>
              <a:t>çünkü protein katabolizması ürünü, </a:t>
            </a:r>
            <a:r>
              <a:rPr lang="tr-TR" sz="2800" dirty="0"/>
              <a:t>tüm vücut sıvılarında </a:t>
            </a:r>
            <a:r>
              <a:rPr lang="tr-TR" sz="2800" dirty="0" smtClean="0"/>
              <a:t>kolay çözünür, </a:t>
            </a:r>
            <a:r>
              <a:rPr lang="tr-TR" sz="2800" dirty="0"/>
              <a:t>küçük üremik toksinlerin temizlenmesinin örneği </a:t>
            </a:r>
          </a:p>
        </p:txBody>
      </p:sp>
      <p:sp>
        <p:nvSpPr>
          <p:cNvPr id="4" name="Dikdörtgen 3"/>
          <p:cNvSpPr/>
          <p:nvPr/>
        </p:nvSpPr>
        <p:spPr>
          <a:xfrm>
            <a:off x="683568" y="3645024"/>
            <a:ext cx="756084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TAC </a:t>
            </a:r>
            <a:r>
              <a:rPr lang="tr-TR" dirty="0"/>
              <a:t>(</a:t>
            </a:r>
            <a:r>
              <a:rPr lang="tr-TR" dirty="0" err="1"/>
              <a:t>urea</a:t>
            </a:r>
            <a:r>
              <a:rPr lang="tr-TR" dirty="0"/>
              <a:t>) = Time </a:t>
            </a:r>
            <a:r>
              <a:rPr lang="tr-TR" dirty="0" err="1"/>
              <a:t>Averaged</a:t>
            </a:r>
            <a:r>
              <a:rPr lang="tr-TR" dirty="0"/>
              <a:t> </a:t>
            </a:r>
            <a:r>
              <a:rPr lang="tr-TR" dirty="0" err="1"/>
              <a:t>Concentration</a:t>
            </a:r>
            <a:r>
              <a:rPr lang="tr-TR" dirty="0"/>
              <a:t> of </a:t>
            </a:r>
            <a:r>
              <a:rPr lang="tr-TR" dirty="0" err="1"/>
              <a:t>Urea</a:t>
            </a:r>
            <a:r>
              <a:rPr lang="tr-TR" dirty="0"/>
              <a:t> (Zamanlı </a:t>
            </a:r>
            <a:r>
              <a:rPr lang="tr-TR" dirty="0" smtClean="0"/>
              <a:t>BUN ortalaması</a:t>
            </a:r>
            <a:r>
              <a:rPr lang="tr-TR" dirty="0"/>
              <a:t>)</a:t>
            </a:r>
          </a:p>
          <a:p>
            <a:endParaRPr lang="tr-TR" dirty="0"/>
          </a:p>
          <a:p>
            <a:r>
              <a:rPr lang="tr-TR" sz="2400" dirty="0"/>
              <a:t>TAC </a:t>
            </a:r>
            <a:r>
              <a:rPr lang="tr-TR" sz="2400" dirty="0" smtClean="0"/>
              <a:t>(</a:t>
            </a:r>
            <a:r>
              <a:rPr lang="tr-TR" sz="2400" dirty="0"/>
              <a:t>ü</a:t>
            </a:r>
            <a:r>
              <a:rPr lang="tr-TR" sz="2400" dirty="0" smtClean="0"/>
              <a:t>re) </a:t>
            </a:r>
            <a:r>
              <a:rPr lang="tr-TR" sz="2400" dirty="0"/>
              <a:t>= </a:t>
            </a:r>
            <a:r>
              <a:rPr lang="tr-TR" sz="2400" dirty="0" err="1"/>
              <a:t>Td</a:t>
            </a:r>
            <a:r>
              <a:rPr lang="tr-TR" sz="2400" dirty="0"/>
              <a:t> (C1+C2) + </a:t>
            </a:r>
            <a:r>
              <a:rPr lang="tr-TR" sz="2400" dirty="0" err="1"/>
              <a:t>Id</a:t>
            </a:r>
            <a:r>
              <a:rPr lang="tr-TR" sz="2400" dirty="0"/>
              <a:t> (</a:t>
            </a:r>
            <a:r>
              <a:rPr lang="tr-TR" sz="2400" dirty="0" smtClean="0"/>
              <a:t>C2+C3) 2 </a:t>
            </a:r>
            <a:r>
              <a:rPr lang="tr-TR" sz="2400" dirty="0"/>
              <a:t>(</a:t>
            </a:r>
            <a:r>
              <a:rPr lang="tr-TR" sz="2400" dirty="0" err="1"/>
              <a:t>Td+Id</a:t>
            </a:r>
            <a:r>
              <a:rPr lang="tr-TR" sz="2400" dirty="0"/>
              <a:t>) </a:t>
            </a:r>
            <a:endParaRPr lang="tr-TR" sz="2400" dirty="0" smtClean="0"/>
          </a:p>
          <a:p>
            <a:r>
              <a:rPr lang="tr-TR" dirty="0" smtClean="0"/>
              <a:t>C1</a:t>
            </a:r>
            <a:r>
              <a:rPr lang="tr-TR" dirty="0"/>
              <a:t>= Diyaliz </a:t>
            </a:r>
            <a:r>
              <a:rPr lang="tr-TR" dirty="0" smtClean="0"/>
              <a:t>başlangıcında </a:t>
            </a:r>
            <a:r>
              <a:rPr lang="tr-TR" dirty="0"/>
              <a:t>BUN konsantrasyonu</a:t>
            </a:r>
          </a:p>
          <a:p>
            <a:r>
              <a:rPr lang="tr-TR" dirty="0"/>
              <a:t>C2= Diyaliz sonundaki BUN konsantrasyonu</a:t>
            </a:r>
          </a:p>
          <a:p>
            <a:r>
              <a:rPr lang="tr-TR" dirty="0"/>
              <a:t>C3= Bir sonraki diyaliz </a:t>
            </a:r>
            <a:r>
              <a:rPr lang="tr-TR" dirty="0" err="1"/>
              <a:t>balangıcındaki</a:t>
            </a:r>
            <a:r>
              <a:rPr lang="tr-TR" dirty="0"/>
              <a:t> BUN konsantrasyonu</a:t>
            </a:r>
          </a:p>
          <a:p>
            <a:r>
              <a:rPr lang="tr-TR" dirty="0" err="1"/>
              <a:t>Td</a:t>
            </a:r>
            <a:r>
              <a:rPr lang="tr-TR" dirty="0"/>
              <a:t>= Diyaliz süresi (saat)</a:t>
            </a:r>
          </a:p>
          <a:p>
            <a:r>
              <a:rPr lang="tr-TR" dirty="0" err="1"/>
              <a:t>Id</a:t>
            </a:r>
            <a:r>
              <a:rPr lang="tr-TR" dirty="0"/>
              <a:t>= Diyalizler arası süre (saat) </a:t>
            </a:r>
          </a:p>
        </p:txBody>
      </p:sp>
      <p:sp>
        <p:nvSpPr>
          <p:cNvPr id="6" name="Dikdörtgen 5"/>
          <p:cNvSpPr/>
          <p:nvPr/>
        </p:nvSpPr>
        <p:spPr>
          <a:xfrm>
            <a:off x="503040" y="6138368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err="1"/>
              <a:t>Lowrie</a:t>
            </a:r>
            <a:r>
              <a:rPr lang="en-US" sz="1200" i="1" dirty="0"/>
              <a:t> EG, Laird NM, Parker TF, Sargent JA (1981) Effect </a:t>
            </a:r>
            <a:r>
              <a:rPr lang="en-US" sz="1200" i="1" dirty="0" smtClean="0"/>
              <a:t>of</a:t>
            </a:r>
            <a:r>
              <a:rPr lang="tr-TR" sz="1200" i="1" dirty="0" smtClean="0"/>
              <a:t> </a:t>
            </a:r>
            <a:r>
              <a:rPr lang="en-US" sz="1200" i="1" dirty="0" smtClean="0"/>
              <a:t>the </a:t>
            </a:r>
            <a:r>
              <a:rPr lang="en-US" sz="1200" i="1" dirty="0"/>
              <a:t>hemodialysis prescription of patient morbidity: report </a:t>
            </a:r>
            <a:r>
              <a:rPr lang="en-US" sz="1200" i="1" dirty="0" smtClean="0"/>
              <a:t>from</a:t>
            </a:r>
            <a:r>
              <a:rPr lang="tr-TR" sz="1200" i="1" dirty="0" smtClean="0"/>
              <a:t> </a:t>
            </a:r>
            <a:r>
              <a:rPr lang="en-US" sz="1200" i="1" dirty="0" smtClean="0"/>
              <a:t>the </a:t>
            </a:r>
            <a:r>
              <a:rPr lang="en-US" sz="1200" i="1" dirty="0"/>
              <a:t>National Cooperative Dialysis Study. N </a:t>
            </a:r>
            <a:r>
              <a:rPr lang="en-US" sz="1200" i="1" dirty="0" err="1"/>
              <a:t>Engl</a:t>
            </a:r>
            <a:r>
              <a:rPr lang="en-US" sz="1200" i="1" dirty="0"/>
              <a:t> J </a:t>
            </a:r>
            <a:r>
              <a:rPr lang="en-US" sz="1200" i="1" dirty="0" smtClean="0"/>
              <a:t>Med</a:t>
            </a:r>
            <a:r>
              <a:rPr lang="tr-TR" sz="1200" i="1" dirty="0" smtClean="0"/>
              <a:t> </a:t>
            </a:r>
            <a:r>
              <a:rPr lang="en-US" sz="1200" i="1" dirty="0" smtClean="0"/>
              <a:t>305:1176–1181</a:t>
            </a:r>
            <a:endParaRPr lang="tr-TR" sz="1200" i="1" dirty="0"/>
          </a:p>
        </p:txBody>
      </p:sp>
    </p:spTree>
    <p:extLst>
      <p:ext uri="{BB962C8B-B14F-4D97-AF65-F5344CB8AC3E}">
        <p14:creationId xmlns:p14="http://schemas.microsoft.com/office/powerpoint/2010/main" val="274824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124744"/>
            <a:ext cx="8424936" cy="410445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sz="2800" b="1" dirty="0" smtClean="0"/>
              <a:t> </a:t>
            </a:r>
            <a:r>
              <a:rPr lang="tr-TR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NCDS :</a:t>
            </a:r>
          </a:p>
          <a:p>
            <a:pPr marL="0" indent="0" algn="just">
              <a:buNone/>
            </a:pPr>
            <a:r>
              <a:rPr lang="tr-TR" sz="2800" b="1" dirty="0" smtClean="0"/>
              <a:t>Yüksek TAC gruplarında </a:t>
            </a:r>
            <a:r>
              <a:rPr lang="tr-TR" sz="2800" b="1" dirty="0" err="1" smtClean="0"/>
              <a:t>mortalite</a:t>
            </a:r>
            <a:r>
              <a:rPr lang="tr-TR" sz="2800" b="1" dirty="0" smtClean="0"/>
              <a:t> ve HT, Anemi, hastane yatışı ve tıbbi </a:t>
            </a:r>
            <a:r>
              <a:rPr lang="tr-TR" sz="2800" b="1" dirty="0"/>
              <a:t>sorunlar </a:t>
            </a:r>
            <a:r>
              <a:rPr lang="tr-TR" sz="2800" b="1" dirty="0" smtClean="0"/>
              <a:t>gibi </a:t>
            </a:r>
            <a:r>
              <a:rPr lang="tr-TR" sz="2800" b="1" dirty="0" err="1" smtClean="0"/>
              <a:t>morbidite</a:t>
            </a:r>
            <a:r>
              <a:rPr lang="tr-TR" sz="2800" b="1" dirty="0" smtClean="0"/>
              <a:t> daha yüksekti.</a:t>
            </a:r>
          </a:p>
          <a:p>
            <a:pPr marL="0" indent="0" algn="just">
              <a:buNone/>
            </a:pPr>
            <a:endParaRPr lang="tr-TR" sz="2800" b="1" dirty="0" smtClean="0"/>
          </a:p>
          <a:p>
            <a:pPr marL="0" indent="0" algn="just">
              <a:buNone/>
            </a:pPr>
            <a:r>
              <a:rPr lang="tr-TR" sz="2800" b="1" dirty="0" smtClean="0"/>
              <a:t>Yetersiz </a:t>
            </a:r>
            <a:r>
              <a:rPr lang="tr-TR" sz="2800" b="1" dirty="0"/>
              <a:t>diyaliz </a:t>
            </a:r>
            <a:r>
              <a:rPr lang="tr-TR" sz="2800" b="1" dirty="0" err="1"/>
              <a:t>morbidite</a:t>
            </a:r>
            <a:r>
              <a:rPr lang="tr-TR" sz="2800" b="1" dirty="0"/>
              <a:t> ve </a:t>
            </a:r>
            <a:r>
              <a:rPr lang="tr-TR" sz="2800" b="1" dirty="0" err="1"/>
              <a:t>mortaliteyi</a:t>
            </a:r>
            <a:r>
              <a:rPr lang="tr-TR" sz="2800" b="1" dirty="0"/>
              <a:t> </a:t>
            </a:r>
            <a:r>
              <a:rPr lang="tr-TR" sz="2800" b="1" dirty="0" smtClean="0"/>
              <a:t>arttırmaktadır</a:t>
            </a:r>
            <a:r>
              <a:rPr lang="tr-TR" sz="2800" b="1" dirty="0"/>
              <a:t>;</a:t>
            </a:r>
            <a:endParaRPr lang="tr-TR" sz="2800" b="1" dirty="0" smtClean="0"/>
          </a:p>
          <a:p>
            <a:pPr marL="0" indent="0" algn="just">
              <a:buNone/>
            </a:pPr>
            <a:r>
              <a:rPr lang="tr-TR" sz="2800" b="1" dirty="0" smtClean="0"/>
              <a:t>Bu olumsuz </a:t>
            </a:r>
            <a:r>
              <a:rPr lang="tr-TR" sz="2800" b="1" dirty="0"/>
              <a:t>etki, geri </a:t>
            </a:r>
            <a:r>
              <a:rPr lang="tr-TR" sz="2800" b="1" dirty="0" smtClean="0"/>
              <a:t>döndürülemeyen </a:t>
            </a:r>
            <a:r>
              <a:rPr lang="tr-TR" sz="2800" b="1" dirty="0"/>
              <a:t>bir </a:t>
            </a:r>
            <a:r>
              <a:rPr lang="tr-TR" sz="2800" b="1" dirty="0" smtClean="0"/>
              <a:t>etki.</a:t>
            </a: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329846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467544" y="1340768"/>
            <a:ext cx="806044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b="1" dirty="0" err="1" smtClean="0"/>
              <a:t>Rezidü</a:t>
            </a:r>
            <a:r>
              <a:rPr lang="tr-TR" sz="2400" b="1" dirty="0" smtClean="0"/>
              <a:t> böbrek fonksiyonu olanlarda K, P ve volüm kontrolü daha iyi </a:t>
            </a:r>
            <a:r>
              <a:rPr lang="tr-TR" sz="2400" b="1" dirty="0" err="1" smtClean="0"/>
              <a:t>eritropoetin</a:t>
            </a:r>
            <a:r>
              <a:rPr lang="tr-TR" sz="2400" b="1" dirty="0" smtClean="0"/>
              <a:t> daha az gerekli ve daha iyi yaşam kalitesine sahipler.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b="1" dirty="0" smtClean="0"/>
              <a:t>1 ml/</a:t>
            </a:r>
            <a:r>
              <a:rPr lang="tr-TR" sz="2400" b="1" dirty="0" err="1" smtClean="0"/>
              <a:t>dk</a:t>
            </a:r>
            <a:r>
              <a:rPr lang="tr-TR" sz="2400" b="1" dirty="0" smtClean="0"/>
              <a:t>/1,73m2 kadar </a:t>
            </a:r>
            <a:r>
              <a:rPr lang="tr-TR" sz="2400" b="1" dirty="0" err="1" smtClean="0"/>
              <a:t>rezidü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renal</a:t>
            </a:r>
            <a:r>
              <a:rPr lang="tr-TR" sz="2400" b="1" dirty="0" smtClean="0"/>
              <a:t> üre </a:t>
            </a:r>
            <a:r>
              <a:rPr lang="tr-TR" sz="2400" b="1" dirty="0" err="1" smtClean="0"/>
              <a:t>klirensi</a:t>
            </a:r>
            <a:r>
              <a:rPr lang="tr-TR" sz="2400" b="1" dirty="0" smtClean="0"/>
              <a:t>, diyalizi arttırarak sağlanan dan çok daha yararlı. </a:t>
            </a:r>
            <a:r>
              <a:rPr lang="tr-TR" sz="2400" b="1" dirty="0" err="1" smtClean="0"/>
              <a:t>Mortalitede</a:t>
            </a:r>
            <a:r>
              <a:rPr lang="tr-TR" sz="2400" b="1" dirty="0" smtClean="0"/>
              <a:t> %50 azalma sağlıyor. </a:t>
            </a:r>
          </a:p>
          <a:p>
            <a:pPr algn="r">
              <a:lnSpc>
                <a:spcPct val="150000"/>
              </a:lnSpc>
            </a:pPr>
            <a:r>
              <a:rPr lang="tr-TR" sz="1600" b="1" dirty="0" err="1" smtClean="0"/>
              <a:t>Shafi</a:t>
            </a:r>
            <a:r>
              <a:rPr lang="tr-TR" sz="1600" b="1" dirty="0" smtClean="0"/>
              <a:t> et </a:t>
            </a:r>
            <a:r>
              <a:rPr lang="tr-TR" sz="1600" b="1" dirty="0" err="1" smtClean="0"/>
              <a:t>all</a:t>
            </a:r>
            <a:r>
              <a:rPr lang="tr-TR" sz="1600" b="1" dirty="0" smtClean="0"/>
              <a:t>. 2017; </a:t>
            </a:r>
            <a:r>
              <a:rPr lang="tr-TR" sz="1600" b="1" dirty="0" err="1" smtClean="0"/>
              <a:t>Tattersall</a:t>
            </a:r>
            <a:r>
              <a:rPr lang="tr-TR" sz="1600" b="1" dirty="0" smtClean="0"/>
              <a:t> et </a:t>
            </a:r>
            <a:r>
              <a:rPr lang="tr-TR" sz="1600" b="1" dirty="0" err="1" smtClean="0"/>
              <a:t>all</a:t>
            </a:r>
            <a:r>
              <a:rPr lang="tr-TR" sz="1600" b="1" dirty="0" smtClean="0"/>
              <a:t>. 2017</a:t>
            </a:r>
            <a:endParaRPr lang="tr-TR" sz="2400" b="1" dirty="0"/>
          </a:p>
        </p:txBody>
      </p:sp>
      <p:sp>
        <p:nvSpPr>
          <p:cNvPr id="5" name="Metin kutusu 4"/>
          <p:cNvSpPr txBox="1"/>
          <p:nvPr/>
        </p:nvSpPr>
        <p:spPr>
          <a:xfrm>
            <a:off x="827584" y="476672"/>
            <a:ext cx="47586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cap="all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Rezidü</a:t>
            </a:r>
            <a:r>
              <a:rPr lang="tr-TR" sz="3200" b="1" cap="all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sz="3200" b="1" cap="all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renal</a:t>
            </a:r>
            <a:r>
              <a:rPr lang="tr-TR" sz="3200" b="1" cap="all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fonksiyon</a:t>
            </a:r>
            <a:endParaRPr lang="tr-TR" sz="3200" b="1" cap="all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952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270106"/>
            <a:ext cx="7416824" cy="1874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356940" y="332656"/>
            <a:ext cx="806044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dirty="0" err="1" smtClean="0"/>
              <a:t>Kt</a:t>
            </a:r>
            <a:r>
              <a:rPr lang="tr-TR" sz="2400" dirty="0" smtClean="0"/>
              <a:t>/V 0,1 artış </a:t>
            </a:r>
            <a:r>
              <a:rPr lang="tr-TR" sz="2400" dirty="0" err="1" smtClean="0"/>
              <a:t>mortalitede</a:t>
            </a:r>
            <a:r>
              <a:rPr lang="tr-TR" sz="2400" dirty="0" smtClean="0"/>
              <a:t> düşüş gösterilmiş.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dirty="0" err="1" smtClean="0"/>
              <a:t>Kt</a:t>
            </a:r>
            <a:r>
              <a:rPr lang="tr-TR" sz="2400" dirty="0" smtClean="0"/>
              <a:t>/V &gt; 1,3; URR &gt; % 70 </a:t>
            </a:r>
            <a:r>
              <a:rPr lang="tr-TR" sz="2400" dirty="0" err="1" smtClean="0"/>
              <a:t>mortalitede</a:t>
            </a:r>
            <a:r>
              <a:rPr lang="tr-TR" sz="2400" dirty="0" smtClean="0"/>
              <a:t> </a:t>
            </a:r>
            <a:r>
              <a:rPr lang="tr-TR" sz="2400" dirty="0"/>
              <a:t>bir iyileşme gözlenmedi. </a:t>
            </a:r>
            <a:endParaRPr lang="tr-TR" sz="2400" dirty="0" smtClean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dirty="0" err="1"/>
              <a:t>Kt</a:t>
            </a:r>
            <a:r>
              <a:rPr lang="tr-TR" sz="2400" dirty="0"/>
              <a:t> / </a:t>
            </a:r>
            <a:r>
              <a:rPr lang="tr-TR" sz="2400" dirty="0" smtClean="0"/>
              <a:t>V~ 1,3 minimum diyaliz dozu</a:t>
            </a:r>
          </a:p>
          <a:p>
            <a:pPr algn="r">
              <a:lnSpc>
                <a:spcPct val="150000"/>
              </a:lnSpc>
            </a:pPr>
            <a:r>
              <a:rPr lang="tr-TR" sz="1600" dirty="0" err="1" smtClean="0"/>
              <a:t>Bloembergen</a:t>
            </a:r>
            <a:r>
              <a:rPr lang="tr-TR" sz="1600" dirty="0" smtClean="0"/>
              <a:t> et </a:t>
            </a:r>
            <a:r>
              <a:rPr lang="tr-TR" sz="1600" dirty="0" err="1" smtClean="0"/>
              <a:t>all</a:t>
            </a:r>
            <a:r>
              <a:rPr lang="tr-TR" sz="1600" dirty="0" smtClean="0"/>
              <a:t>. 1996; </a:t>
            </a:r>
            <a:r>
              <a:rPr lang="tr-TR" sz="1600" dirty="0" err="1" smtClean="0"/>
              <a:t>Held</a:t>
            </a:r>
            <a:r>
              <a:rPr lang="tr-TR" sz="1600" dirty="0" smtClean="0"/>
              <a:t> et </a:t>
            </a:r>
            <a:r>
              <a:rPr lang="tr-TR" sz="1600" dirty="0" err="1" smtClean="0"/>
              <a:t>all</a:t>
            </a:r>
            <a:r>
              <a:rPr lang="tr-TR" sz="1600" dirty="0" smtClean="0"/>
              <a:t>. 1996</a:t>
            </a:r>
            <a:endParaRPr lang="tr-TR" sz="2400" dirty="0"/>
          </a:p>
        </p:txBody>
      </p:sp>
      <p:sp>
        <p:nvSpPr>
          <p:cNvPr id="2" name="Dikdörtgen 1"/>
          <p:cNvSpPr/>
          <p:nvPr/>
        </p:nvSpPr>
        <p:spPr>
          <a:xfrm>
            <a:off x="323528" y="332656"/>
            <a:ext cx="8208912" cy="21236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/>
          <p:cNvSpPr txBox="1"/>
          <p:nvPr/>
        </p:nvSpPr>
        <p:spPr>
          <a:xfrm>
            <a:off x="539552" y="5157192"/>
            <a:ext cx="81074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smtClean="0"/>
              <a:t>Çocuklarda küçük </a:t>
            </a:r>
            <a:r>
              <a:rPr lang="tr-TR" sz="2400" dirty="0" err="1" smtClean="0"/>
              <a:t>solüt</a:t>
            </a:r>
            <a:r>
              <a:rPr lang="tr-TR" sz="2400" dirty="0" smtClean="0"/>
              <a:t> </a:t>
            </a:r>
            <a:r>
              <a:rPr lang="tr-TR" sz="2400" dirty="0" err="1" smtClean="0"/>
              <a:t>klirensi</a:t>
            </a:r>
            <a:r>
              <a:rPr lang="tr-TR" sz="2400" dirty="0" smtClean="0"/>
              <a:t> gerçek öneme sahip olsa da; her</a:t>
            </a:r>
          </a:p>
          <a:p>
            <a:r>
              <a:rPr lang="tr-TR" sz="2400" dirty="0" smtClean="0"/>
              <a:t>şeyi çözmez. </a:t>
            </a:r>
          </a:p>
          <a:p>
            <a:r>
              <a:rPr lang="tr-TR" sz="2400" dirty="0" smtClean="0"/>
              <a:t>Optimal diyaliz için Hastanın beslenmesi de sağlanmalı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669942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395536" y="4790762"/>
            <a:ext cx="824616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/>
              <a:t>D</a:t>
            </a:r>
            <a:r>
              <a:rPr lang="tr-TR" sz="2400" dirty="0" smtClean="0"/>
              <a:t>iyaliz, böbreğin SDBY ile yitirdiği bir çok fonksiyonu tümüyle </a:t>
            </a:r>
          </a:p>
          <a:p>
            <a:r>
              <a:rPr lang="tr-TR" sz="2400" dirty="0" smtClean="0"/>
              <a:t>düzeltemediği </a:t>
            </a:r>
            <a:r>
              <a:rPr lang="tr-TR" sz="2400" dirty="0" smtClean="0"/>
              <a:t>için, </a:t>
            </a:r>
            <a:r>
              <a:rPr lang="tr-TR" sz="2400" dirty="0" smtClean="0"/>
              <a:t>çocuklarda</a:t>
            </a:r>
            <a:r>
              <a:rPr lang="tr-TR" sz="2400" dirty="0"/>
              <a:t>, </a:t>
            </a:r>
            <a:r>
              <a:rPr lang="tr-TR" sz="2400" dirty="0" smtClean="0"/>
              <a:t>diyet önerileri ve BH dahil çeşitli </a:t>
            </a:r>
          </a:p>
          <a:p>
            <a:r>
              <a:rPr lang="tr-TR" sz="2400" dirty="0" err="1"/>
              <a:t>m</a:t>
            </a:r>
            <a:r>
              <a:rPr lang="tr-TR" sz="2400" dirty="0" err="1" smtClean="0"/>
              <a:t>edikasyonlar</a:t>
            </a:r>
            <a:r>
              <a:rPr lang="tr-TR" sz="2400" dirty="0" smtClean="0"/>
              <a:t> yapılması gerekir</a:t>
            </a:r>
            <a:r>
              <a:rPr lang="tr-TR" sz="2400" dirty="0" smtClean="0"/>
              <a:t>.</a:t>
            </a:r>
          </a:p>
          <a:p>
            <a:pPr algn="r"/>
            <a:r>
              <a:rPr lang="tr-TR" sz="1600" dirty="0" err="1" smtClean="0"/>
              <a:t>Fishbach</a:t>
            </a:r>
            <a:r>
              <a:rPr lang="tr-TR" sz="1600" dirty="0" smtClean="0"/>
              <a:t> </a:t>
            </a:r>
            <a:r>
              <a:rPr lang="tr-TR" sz="1600" dirty="0" err="1" smtClean="0"/>
              <a:t>et.all</a:t>
            </a:r>
            <a:r>
              <a:rPr lang="tr-TR" sz="1600" dirty="0" smtClean="0"/>
              <a:t> 2001, </a:t>
            </a:r>
            <a:r>
              <a:rPr lang="tr-TR" sz="1600" dirty="0" err="1" smtClean="0"/>
              <a:t>Coleman</a:t>
            </a:r>
            <a:r>
              <a:rPr lang="tr-TR" sz="1600" dirty="0" smtClean="0"/>
              <a:t> et. </a:t>
            </a:r>
            <a:r>
              <a:rPr lang="tr-TR" sz="1600" dirty="0" err="1"/>
              <a:t>a</a:t>
            </a:r>
            <a:r>
              <a:rPr lang="tr-TR" sz="1600" dirty="0" err="1" smtClean="0"/>
              <a:t>ll</a:t>
            </a:r>
            <a:r>
              <a:rPr lang="tr-TR" sz="1600" dirty="0" smtClean="0"/>
              <a:t> 2001</a:t>
            </a:r>
          </a:p>
        </p:txBody>
      </p:sp>
      <p:sp>
        <p:nvSpPr>
          <p:cNvPr id="5" name="Dikdörtgen 4"/>
          <p:cNvSpPr/>
          <p:nvPr/>
        </p:nvSpPr>
        <p:spPr>
          <a:xfrm>
            <a:off x="395536" y="4772382"/>
            <a:ext cx="8280920" cy="14401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86583"/>
            <a:ext cx="7828930" cy="2037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Metin kutusu 6"/>
          <p:cNvSpPr txBox="1"/>
          <p:nvPr/>
        </p:nvSpPr>
        <p:spPr>
          <a:xfrm>
            <a:off x="539552" y="2060848"/>
            <a:ext cx="82089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err="1"/>
              <a:t>Guideline</a:t>
            </a:r>
            <a:r>
              <a:rPr lang="tr-TR" sz="2000" dirty="0"/>
              <a:t> 11: Diyaliz dozu ve sonuç</a:t>
            </a:r>
          </a:p>
          <a:p>
            <a:r>
              <a:rPr lang="tr-TR" sz="2000" dirty="0"/>
              <a:t>– </a:t>
            </a:r>
            <a:r>
              <a:rPr lang="tr-TR" sz="2000" dirty="0" smtClean="0"/>
              <a:t>Sadece </a:t>
            </a:r>
            <a:r>
              <a:rPr lang="tr-TR" sz="2000" dirty="0"/>
              <a:t>“düşük moleküllü üre </a:t>
            </a:r>
            <a:r>
              <a:rPr lang="tr-TR" sz="2000" dirty="0" err="1"/>
              <a:t>klirensi</a:t>
            </a:r>
            <a:r>
              <a:rPr lang="tr-TR" sz="2000" dirty="0"/>
              <a:t>” reçetesi </a:t>
            </a:r>
            <a:r>
              <a:rPr lang="tr-TR" sz="2000" dirty="0" smtClean="0"/>
              <a:t>yeterli midir</a:t>
            </a:r>
            <a:r>
              <a:rPr lang="tr-TR" sz="2000" dirty="0"/>
              <a:t>?</a:t>
            </a:r>
          </a:p>
          <a:p>
            <a:r>
              <a:rPr lang="tr-TR" sz="2000" dirty="0"/>
              <a:t>– </a:t>
            </a:r>
            <a:r>
              <a:rPr lang="tr-TR" sz="2000" dirty="0" err="1" smtClean="0"/>
              <a:t>Kt</a:t>
            </a:r>
            <a:r>
              <a:rPr lang="tr-TR" sz="2000" dirty="0" smtClean="0"/>
              <a:t>/V üre </a:t>
            </a:r>
            <a:r>
              <a:rPr lang="tr-TR" sz="2000" dirty="0"/>
              <a:t>düzeyinin </a:t>
            </a:r>
            <a:r>
              <a:rPr lang="tr-TR" sz="2000" dirty="0" smtClean="0"/>
              <a:t>minimum1,2‐1,4 olması istenir; </a:t>
            </a:r>
            <a:r>
              <a:rPr lang="tr-TR" sz="2000" dirty="0"/>
              <a:t>yeterlilik testleri ayda </a:t>
            </a:r>
            <a:r>
              <a:rPr lang="tr-TR" sz="2000" dirty="0" smtClean="0"/>
              <a:t>bir – </a:t>
            </a:r>
            <a:r>
              <a:rPr lang="tr-TR" sz="2000" dirty="0"/>
              <a:t>diyaliz ve </a:t>
            </a:r>
            <a:r>
              <a:rPr lang="tr-TR" sz="2000" dirty="0" err="1"/>
              <a:t>rezidü</a:t>
            </a:r>
            <a:r>
              <a:rPr lang="tr-TR" sz="2000" dirty="0"/>
              <a:t> </a:t>
            </a:r>
            <a:r>
              <a:rPr lang="tr-TR" sz="2000" dirty="0" err="1"/>
              <a:t>renal</a:t>
            </a:r>
            <a:r>
              <a:rPr lang="tr-TR" sz="2000" dirty="0"/>
              <a:t> düşük moleküllü </a:t>
            </a:r>
            <a:r>
              <a:rPr lang="tr-TR" sz="2000" dirty="0" err="1"/>
              <a:t>solüt</a:t>
            </a:r>
            <a:r>
              <a:rPr lang="tr-TR" sz="2000" dirty="0"/>
              <a:t> </a:t>
            </a:r>
            <a:r>
              <a:rPr lang="tr-TR" sz="2000" dirty="0" err="1"/>
              <a:t>klirensi</a:t>
            </a:r>
            <a:r>
              <a:rPr lang="tr-TR" sz="2000" dirty="0"/>
              <a:t> eşdeğer</a:t>
            </a:r>
          </a:p>
          <a:p>
            <a:r>
              <a:rPr lang="tr-TR" sz="2000" dirty="0"/>
              <a:t>değildir</a:t>
            </a:r>
          </a:p>
          <a:p>
            <a:r>
              <a:rPr lang="tr-TR" sz="2000" dirty="0"/>
              <a:t>– Diyaliz reçetesi sadece “üre diyaliz </a:t>
            </a:r>
            <a:r>
              <a:rPr lang="tr-TR" sz="2000" dirty="0" err="1" smtClean="0"/>
              <a:t>doze</a:t>
            </a:r>
            <a:r>
              <a:rPr lang="tr-TR" sz="2000" dirty="0" smtClean="0"/>
              <a:t> etmek” olmayıp; ‘optimum’ </a:t>
            </a:r>
            <a:r>
              <a:rPr lang="tr-TR" sz="2000" dirty="0"/>
              <a:t>olmadan önce yeterli </a:t>
            </a:r>
            <a:r>
              <a:rPr lang="tr-TR" sz="2000" dirty="0" smtClean="0"/>
              <a:t>olması önerilir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323312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HEMODİYALİZ YETERLİLİĞİ ÖLÇÜMÜ</a:t>
            </a:r>
            <a:endParaRPr lang="tr-TR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1"/>
            <a:ext cx="7931224" cy="3989040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tr-TR" sz="2800" b="1" dirty="0" err="1" smtClean="0"/>
              <a:t>spKt</a:t>
            </a:r>
            <a:r>
              <a:rPr lang="tr-TR" sz="2800" b="1" dirty="0" smtClean="0"/>
              <a:t>/V üre </a:t>
            </a:r>
          </a:p>
          <a:p>
            <a:pPr marL="0" indent="0">
              <a:buNone/>
            </a:pPr>
            <a:r>
              <a:rPr lang="tr-TR" sz="2800" b="1" dirty="0" smtClean="0"/>
              <a:t>      Üre </a:t>
            </a:r>
            <a:r>
              <a:rPr lang="tr-TR" sz="2800" b="1" dirty="0"/>
              <a:t>kinetik modeli </a:t>
            </a:r>
            <a:endParaRPr lang="tr-TR" sz="2800" b="1" dirty="0" smtClean="0"/>
          </a:p>
          <a:p>
            <a:pPr marL="0" indent="0">
              <a:buNone/>
            </a:pPr>
            <a:r>
              <a:rPr lang="tr-TR" sz="2800" b="1" dirty="0"/>
              <a:t> </a:t>
            </a:r>
            <a:r>
              <a:rPr lang="tr-TR" sz="2800" b="1" dirty="0" smtClean="0"/>
              <a:t>     Basit </a:t>
            </a:r>
            <a:r>
              <a:rPr lang="tr-TR" sz="2800" b="1" dirty="0"/>
              <a:t>çok </a:t>
            </a:r>
            <a:r>
              <a:rPr lang="tr-TR" sz="2800" b="1" dirty="0" smtClean="0"/>
              <a:t>değişkenli </a:t>
            </a:r>
            <a:r>
              <a:rPr lang="tr-TR" sz="2800" b="1" dirty="0"/>
              <a:t>formüller </a:t>
            </a:r>
            <a:endParaRPr lang="tr-TR" sz="2800" b="1" dirty="0" smtClean="0"/>
          </a:p>
          <a:p>
            <a:pPr marL="0" indent="0">
              <a:buNone/>
            </a:pPr>
            <a:r>
              <a:rPr lang="tr-TR" sz="2800" b="1" dirty="0" smtClean="0"/>
              <a:t>2</a:t>
            </a:r>
            <a:r>
              <a:rPr lang="tr-TR" sz="2800" b="1" dirty="0"/>
              <a:t>. </a:t>
            </a:r>
            <a:r>
              <a:rPr lang="tr-TR" sz="2800" b="1" dirty="0" err="1" smtClean="0"/>
              <a:t>eKt</a:t>
            </a:r>
            <a:r>
              <a:rPr lang="tr-TR" sz="2800" b="1" dirty="0" smtClean="0"/>
              <a:t>/V üre </a:t>
            </a:r>
          </a:p>
          <a:p>
            <a:pPr marL="0" indent="0">
              <a:buNone/>
            </a:pPr>
            <a:r>
              <a:rPr lang="tr-TR" sz="2800" b="1" dirty="0" smtClean="0"/>
              <a:t>3</a:t>
            </a:r>
            <a:r>
              <a:rPr lang="tr-TR" sz="2800" b="1" dirty="0"/>
              <a:t>. On-</a:t>
            </a:r>
            <a:r>
              <a:rPr lang="tr-TR" sz="2800" b="1" dirty="0" err="1"/>
              <a:t>line</a:t>
            </a:r>
            <a:r>
              <a:rPr lang="tr-TR" sz="2800" b="1" dirty="0"/>
              <a:t> </a:t>
            </a:r>
            <a:r>
              <a:rPr lang="tr-TR" sz="2800" b="1" dirty="0" err="1"/>
              <a:t>klirens</a:t>
            </a:r>
            <a:r>
              <a:rPr lang="tr-TR" sz="2800" b="1" dirty="0"/>
              <a:t> ölçümü </a:t>
            </a:r>
            <a:endParaRPr lang="tr-TR" sz="2800" b="1" dirty="0" smtClean="0"/>
          </a:p>
          <a:p>
            <a:pPr marL="0" indent="0">
              <a:buNone/>
            </a:pPr>
            <a:r>
              <a:rPr lang="tr-TR" sz="2800" b="1" dirty="0" smtClean="0"/>
              <a:t>4</a:t>
            </a:r>
            <a:r>
              <a:rPr lang="tr-TR" sz="2800" b="1" dirty="0"/>
              <a:t>. URR </a:t>
            </a:r>
            <a:endParaRPr lang="tr-TR" sz="2800" b="1" dirty="0" smtClean="0"/>
          </a:p>
          <a:p>
            <a:pPr marL="0" indent="0">
              <a:buNone/>
            </a:pPr>
            <a:r>
              <a:rPr lang="tr-TR" sz="2800" b="1" dirty="0" smtClean="0"/>
              <a:t>5</a:t>
            </a:r>
            <a:r>
              <a:rPr lang="tr-TR" sz="2800" b="1" dirty="0"/>
              <a:t>. </a:t>
            </a:r>
            <a:r>
              <a:rPr lang="tr-TR" sz="2800" b="1" dirty="0" err="1"/>
              <a:t>Formal</a:t>
            </a:r>
            <a:r>
              <a:rPr lang="tr-TR" sz="2800" b="1" dirty="0"/>
              <a:t> kinetik model ile </a:t>
            </a:r>
            <a:r>
              <a:rPr lang="tr-TR" sz="2800" b="1" dirty="0" err="1" smtClean="0"/>
              <a:t>dpKt</a:t>
            </a:r>
            <a:r>
              <a:rPr lang="tr-TR" sz="2800" b="1" dirty="0" smtClean="0"/>
              <a:t>/V üre </a:t>
            </a:r>
          </a:p>
          <a:p>
            <a:pPr marL="0" indent="0">
              <a:buNone/>
            </a:pPr>
            <a:r>
              <a:rPr lang="tr-TR" sz="2800" b="1" dirty="0" smtClean="0"/>
              <a:t>6</a:t>
            </a:r>
            <a:r>
              <a:rPr lang="tr-TR" sz="2800" b="1" dirty="0"/>
              <a:t>. </a:t>
            </a:r>
            <a:r>
              <a:rPr lang="tr-TR" sz="2800" b="1" dirty="0" err="1"/>
              <a:t>Diyalizat</a:t>
            </a:r>
            <a:r>
              <a:rPr lang="tr-TR" sz="2800" b="1" dirty="0"/>
              <a:t> toplanarak </a:t>
            </a:r>
            <a:r>
              <a:rPr lang="tr-TR" sz="2800" b="1" dirty="0" err="1"/>
              <a:t>solüt</a:t>
            </a:r>
            <a:r>
              <a:rPr lang="tr-TR" sz="2800" b="1" dirty="0"/>
              <a:t> </a:t>
            </a:r>
            <a:r>
              <a:rPr lang="tr-TR" sz="2800" b="1" dirty="0" smtClean="0"/>
              <a:t>atılım </a:t>
            </a:r>
            <a:r>
              <a:rPr lang="tr-TR" sz="2800" b="1" dirty="0"/>
              <a:t>indeksi </a:t>
            </a:r>
            <a:endParaRPr lang="tr-TR" sz="2800" b="1" dirty="0" smtClean="0"/>
          </a:p>
          <a:p>
            <a:pPr marL="0" indent="0" algn="r">
              <a:buNone/>
            </a:pPr>
            <a:r>
              <a:rPr lang="tr-TR" sz="1400" b="1" dirty="0" smtClean="0">
                <a:solidFill>
                  <a:srgbClr val="FF0000"/>
                </a:solidFill>
              </a:rPr>
              <a:t>2006 </a:t>
            </a:r>
            <a:r>
              <a:rPr lang="tr-TR" sz="1400" b="1" dirty="0">
                <a:solidFill>
                  <a:srgbClr val="FF0000"/>
                </a:solidFill>
              </a:rPr>
              <a:t>DOQI Hemodiyaliz Yeterlilik Kılavuzu</a:t>
            </a:r>
          </a:p>
        </p:txBody>
      </p:sp>
    </p:spTree>
    <p:extLst>
      <p:ext uri="{BB962C8B-B14F-4D97-AF65-F5344CB8AC3E}">
        <p14:creationId xmlns:p14="http://schemas.microsoft.com/office/powerpoint/2010/main" val="3172801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KDOQI HD ve Yeterliliğinin en </a:t>
            </a:r>
            <a:r>
              <a:rPr lang="tr-TR" dirty="0" err="1" smtClean="0"/>
              <a:t>iy</a:t>
            </a:r>
            <a:r>
              <a:rPr lang="tr-TR" dirty="0" smtClean="0"/>
              <a:t> ölçümü küçük-</a:t>
            </a:r>
            <a:r>
              <a:rPr lang="tr-TR" dirty="0" err="1" smtClean="0"/>
              <a:t>solüt</a:t>
            </a:r>
            <a:r>
              <a:rPr lang="tr-TR" dirty="0" smtClean="0"/>
              <a:t>-</a:t>
            </a:r>
            <a:r>
              <a:rPr lang="tr-TR" dirty="0" err="1" smtClean="0"/>
              <a:t>klirensi</a:t>
            </a:r>
            <a:endParaRPr lang="tr-TR" dirty="0" smtClean="0"/>
          </a:p>
          <a:p>
            <a:r>
              <a:rPr lang="tr-TR" dirty="0" err="1" smtClean="0"/>
              <a:t>Kt</a:t>
            </a:r>
            <a:r>
              <a:rPr lang="tr-TR" dirty="0" smtClean="0"/>
              <a:t>/V </a:t>
            </a:r>
            <a:r>
              <a:rPr lang="tr-TR" dirty="0" err="1" smtClean="0"/>
              <a:t>fraksiyone</a:t>
            </a:r>
            <a:r>
              <a:rPr lang="tr-TR" dirty="0" smtClean="0"/>
              <a:t> üre </a:t>
            </a:r>
            <a:r>
              <a:rPr lang="tr-TR" dirty="0" err="1" smtClean="0"/>
              <a:t>klirensi</a:t>
            </a:r>
            <a:r>
              <a:rPr lang="tr-TR" dirty="0" smtClean="0"/>
              <a:t> en sık kullanılan ve hasta sağ kalımıyla ilişkili ölçüm </a:t>
            </a:r>
          </a:p>
          <a:p>
            <a:endParaRPr lang="tr-TR" dirty="0"/>
          </a:p>
        </p:txBody>
      </p:sp>
      <p:sp>
        <p:nvSpPr>
          <p:cNvPr id="4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HEMODİYALİZ YETERLİLİĞİ ÖLÇÜMÜ</a:t>
            </a:r>
            <a:endParaRPr lang="tr-TR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24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08000" y="142102"/>
            <a:ext cx="8229600" cy="77809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dirty="0"/>
              <a:t>Hemodiyalizde </a:t>
            </a:r>
            <a:r>
              <a:rPr lang="tr-TR" dirty="0" err="1"/>
              <a:t>Kt</a:t>
            </a:r>
            <a:r>
              <a:rPr lang="tr-TR" dirty="0"/>
              <a:t>/V Ölçüm </a:t>
            </a:r>
            <a:r>
              <a:rPr lang="tr-TR" dirty="0" smtClean="0"/>
              <a:t>Yöntemleri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050856"/>
            <a:ext cx="8363272" cy="478112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tr-TR" sz="2400" b="1" dirty="0"/>
          </a:p>
          <a:p>
            <a:pPr marL="0" indent="0">
              <a:buNone/>
            </a:pPr>
            <a:r>
              <a:rPr lang="tr-TR" sz="2400" b="1" dirty="0" smtClean="0"/>
              <a:t> </a:t>
            </a:r>
            <a:r>
              <a:rPr lang="tr-TR" sz="2400" b="1" dirty="0" err="1" smtClean="0"/>
              <a:t>Prediyaliz</a:t>
            </a:r>
            <a:r>
              <a:rPr lang="tr-TR" sz="2400" b="1" dirty="0" smtClean="0"/>
              <a:t> kan örneği hiçbir </a:t>
            </a:r>
            <a:r>
              <a:rPr lang="tr-TR" sz="2400" b="1" dirty="0" err="1"/>
              <a:t>dilüe</a:t>
            </a:r>
            <a:r>
              <a:rPr lang="tr-TR" sz="2400" b="1" dirty="0"/>
              <a:t> edici </a:t>
            </a:r>
            <a:r>
              <a:rPr lang="tr-TR" sz="2400" b="1" dirty="0" smtClean="0"/>
              <a:t>vermeden alınır (KDOQI)</a:t>
            </a:r>
          </a:p>
          <a:p>
            <a:pPr marL="0" indent="0">
              <a:buNone/>
            </a:pPr>
            <a:endParaRPr lang="tr-TR" sz="2400" b="1" dirty="0"/>
          </a:p>
          <a:p>
            <a:pPr marL="0" indent="0">
              <a:buNone/>
            </a:pPr>
            <a:r>
              <a:rPr lang="tr-TR" sz="2400" b="1" dirty="0" smtClean="0"/>
              <a:t> </a:t>
            </a:r>
            <a:r>
              <a:rPr lang="tr-TR" sz="2400" b="1" dirty="0" err="1" smtClean="0"/>
              <a:t>Postdiyaliz</a:t>
            </a:r>
            <a:r>
              <a:rPr lang="tr-TR" sz="2400" b="1" dirty="0" smtClean="0"/>
              <a:t> kan </a:t>
            </a:r>
            <a:r>
              <a:rPr lang="tr-TR" sz="2400" b="1" dirty="0"/>
              <a:t>örneği </a:t>
            </a:r>
            <a:r>
              <a:rPr lang="tr-TR" sz="2400" b="1" dirty="0" err="1"/>
              <a:t>diyalizer</a:t>
            </a:r>
            <a:r>
              <a:rPr lang="tr-TR" sz="2400" b="1" dirty="0"/>
              <a:t> giriş </a:t>
            </a:r>
            <a:r>
              <a:rPr lang="tr-TR" sz="2400" b="1" dirty="0" smtClean="0"/>
              <a:t>portundan:</a:t>
            </a:r>
            <a:endParaRPr lang="tr-TR" sz="2400" b="1" dirty="0"/>
          </a:p>
          <a:p>
            <a:pPr marL="0" indent="0">
              <a:buNone/>
            </a:pPr>
            <a:r>
              <a:rPr lang="tr-TR" sz="2400" b="1" dirty="0" smtClean="0"/>
              <a:t>1. Yavaş </a:t>
            </a:r>
            <a:r>
              <a:rPr lang="tr-TR" sz="2400" b="1" dirty="0"/>
              <a:t>kan akımı </a:t>
            </a:r>
            <a:r>
              <a:rPr lang="tr-TR" sz="2400" b="1" dirty="0" smtClean="0"/>
              <a:t>metodu ile:</a:t>
            </a:r>
          </a:p>
          <a:p>
            <a:pPr marL="0" indent="0">
              <a:buNone/>
            </a:pPr>
            <a:r>
              <a:rPr lang="tr-TR" sz="2400" b="1" dirty="0" smtClean="0"/>
              <a:t>• </a:t>
            </a:r>
            <a:r>
              <a:rPr lang="tr-TR" sz="2400" b="1" dirty="0"/>
              <a:t>Kan akım hızını 15 saniye </a:t>
            </a:r>
            <a:r>
              <a:rPr lang="tr-TR" sz="2400" b="1" dirty="0" smtClean="0"/>
              <a:t>100ml/</a:t>
            </a:r>
            <a:r>
              <a:rPr lang="tr-TR" sz="2400" b="1" dirty="0" err="1" smtClean="0"/>
              <a:t>dk’ya</a:t>
            </a:r>
            <a:r>
              <a:rPr lang="tr-TR" sz="2400" b="1" dirty="0"/>
              <a:t> </a:t>
            </a:r>
            <a:r>
              <a:rPr lang="tr-TR" sz="2400" b="1" dirty="0" smtClean="0"/>
              <a:t>yavaşlatıp</a:t>
            </a:r>
            <a:endParaRPr lang="tr-TR" sz="2400" b="1" dirty="0"/>
          </a:p>
          <a:p>
            <a:pPr marL="0" indent="0">
              <a:buNone/>
            </a:pPr>
            <a:r>
              <a:rPr lang="tr-TR" sz="2400" b="1" dirty="0"/>
              <a:t>• Kan örneği </a:t>
            </a:r>
            <a:r>
              <a:rPr lang="tr-TR" sz="2400" b="1" dirty="0" smtClean="0"/>
              <a:t>alma</a:t>
            </a:r>
            <a:endParaRPr lang="tr-TR" sz="2400" b="1" dirty="0"/>
          </a:p>
          <a:p>
            <a:pPr marL="0" indent="0">
              <a:buNone/>
            </a:pPr>
            <a:r>
              <a:rPr lang="tr-TR" sz="2400" b="1" dirty="0"/>
              <a:t>2. </a:t>
            </a:r>
            <a:r>
              <a:rPr lang="tr-TR" sz="2400" b="1" dirty="0" err="1"/>
              <a:t>Diyalizatı</a:t>
            </a:r>
            <a:r>
              <a:rPr lang="tr-TR" sz="2400" b="1" dirty="0"/>
              <a:t> durdurma metodu</a:t>
            </a:r>
          </a:p>
          <a:p>
            <a:pPr marL="0" indent="0">
              <a:buNone/>
            </a:pPr>
            <a:r>
              <a:rPr lang="tr-TR" sz="2400" b="1" dirty="0"/>
              <a:t>• Diyaliz sonunda </a:t>
            </a:r>
            <a:r>
              <a:rPr lang="tr-TR" sz="2400" b="1" dirty="0" err="1"/>
              <a:t>diyalizat</a:t>
            </a:r>
            <a:r>
              <a:rPr lang="tr-TR" sz="2400" b="1" dirty="0"/>
              <a:t> akımını </a:t>
            </a:r>
            <a:r>
              <a:rPr lang="tr-TR" sz="2400" b="1" dirty="0" smtClean="0"/>
              <a:t>durdurup (3 </a:t>
            </a:r>
            <a:r>
              <a:rPr lang="tr-TR" sz="2400" b="1" dirty="0" err="1" smtClean="0"/>
              <a:t>dk</a:t>
            </a:r>
            <a:r>
              <a:rPr lang="tr-TR" sz="2400" b="1" dirty="0" smtClean="0"/>
              <a:t>), </a:t>
            </a:r>
            <a:endParaRPr lang="tr-TR" sz="2400" b="1" dirty="0"/>
          </a:p>
          <a:p>
            <a:pPr marL="0" indent="0">
              <a:buNone/>
            </a:pPr>
            <a:r>
              <a:rPr lang="tr-TR" sz="2400" b="1" dirty="0" smtClean="0"/>
              <a:t>• </a:t>
            </a:r>
            <a:r>
              <a:rPr lang="tr-TR" sz="2400" b="1" dirty="0"/>
              <a:t>Kan örneği </a:t>
            </a:r>
            <a:r>
              <a:rPr lang="tr-TR" sz="2400" b="1" dirty="0" smtClean="0"/>
              <a:t>alma</a:t>
            </a:r>
            <a:endParaRPr lang="tr-TR" sz="2400" b="1" dirty="0"/>
          </a:p>
        </p:txBody>
      </p:sp>
      <p:sp>
        <p:nvSpPr>
          <p:cNvPr id="4" name="Metin kutusu 3"/>
          <p:cNvSpPr txBox="1"/>
          <p:nvPr/>
        </p:nvSpPr>
        <p:spPr>
          <a:xfrm>
            <a:off x="4932040" y="6093296"/>
            <a:ext cx="3693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Am J Kidney Dis 2006;48(</a:t>
            </a:r>
            <a:r>
              <a:rPr lang="en-US" i="1" dirty="0" err="1"/>
              <a:t>suppl</a:t>
            </a:r>
            <a:r>
              <a:rPr lang="en-US" i="1" dirty="0"/>
              <a:t> 1):S26</a:t>
            </a:r>
            <a:endParaRPr lang="tr-TR" i="1" dirty="0"/>
          </a:p>
        </p:txBody>
      </p:sp>
    </p:spTree>
    <p:extLst>
      <p:ext uri="{BB962C8B-B14F-4D97-AF65-F5344CB8AC3E}">
        <p14:creationId xmlns:p14="http://schemas.microsoft.com/office/powerpoint/2010/main" val="146610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7560840" cy="9941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dirty="0" err="1" smtClean="0"/>
              <a:t>Kt</a:t>
            </a:r>
            <a:r>
              <a:rPr lang="tr-TR" dirty="0" smtClean="0"/>
              <a:t>/V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err="1" smtClean="0"/>
              <a:t>Kt</a:t>
            </a:r>
            <a:r>
              <a:rPr lang="tr-TR" dirty="0" smtClean="0"/>
              <a:t>/V</a:t>
            </a:r>
          </a:p>
          <a:p>
            <a:pPr marL="0" indent="0">
              <a:buNone/>
            </a:pPr>
            <a:r>
              <a:rPr lang="tr-TR" dirty="0" smtClean="0"/>
              <a:t>K:     </a:t>
            </a:r>
            <a:r>
              <a:rPr lang="tr-TR" dirty="0" err="1" smtClean="0"/>
              <a:t>Diyalizerin</a:t>
            </a:r>
            <a:r>
              <a:rPr lang="tr-TR" dirty="0" smtClean="0"/>
              <a:t> üre </a:t>
            </a:r>
            <a:r>
              <a:rPr lang="tr-TR" dirty="0" err="1" smtClean="0"/>
              <a:t>klirensi</a:t>
            </a:r>
            <a:r>
              <a:rPr lang="tr-TR" dirty="0" smtClean="0"/>
              <a:t> (</a:t>
            </a:r>
            <a:r>
              <a:rPr lang="tr-TR" dirty="0" err="1" smtClean="0"/>
              <a:t>mL</a:t>
            </a:r>
            <a:r>
              <a:rPr lang="tr-TR" dirty="0" smtClean="0"/>
              <a:t>/</a:t>
            </a:r>
            <a:r>
              <a:rPr lang="tr-TR" dirty="0" err="1" smtClean="0"/>
              <a:t>dak</a:t>
            </a:r>
            <a:r>
              <a:rPr lang="tr-TR" dirty="0" smtClean="0"/>
              <a:t>)</a:t>
            </a:r>
          </a:p>
          <a:p>
            <a:pPr marL="0" indent="0">
              <a:buNone/>
            </a:pPr>
            <a:r>
              <a:rPr lang="tr-TR" dirty="0"/>
              <a:t>t</a:t>
            </a:r>
            <a:r>
              <a:rPr lang="tr-TR" dirty="0" smtClean="0"/>
              <a:t>:      Diyaliz süresi (</a:t>
            </a:r>
            <a:r>
              <a:rPr lang="tr-TR" dirty="0" err="1" smtClean="0"/>
              <a:t>dak</a:t>
            </a:r>
            <a:r>
              <a:rPr lang="tr-TR" dirty="0" smtClean="0"/>
              <a:t>)</a:t>
            </a:r>
          </a:p>
          <a:p>
            <a:pPr marL="0" indent="0">
              <a:buNone/>
            </a:pPr>
            <a:r>
              <a:rPr lang="tr-TR" dirty="0" smtClean="0"/>
              <a:t>V:      Üre dağılım volümü (Total vücut suyu ‐ </a:t>
            </a:r>
            <a:r>
              <a:rPr lang="tr-TR" dirty="0" err="1" smtClean="0"/>
              <a:t>mL</a:t>
            </a:r>
            <a:r>
              <a:rPr lang="tr-TR" dirty="0" smtClean="0"/>
              <a:t>)</a:t>
            </a:r>
          </a:p>
          <a:p>
            <a:pPr marL="0" indent="0" algn="ctr">
              <a:buNone/>
            </a:pPr>
            <a:r>
              <a:rPr lang="tr-TR" dirty="0" smtClean="0"/>
              <a:t>                   </a:t>
            </a:r>
            <a:r>
              <a:rPr lang="tr-TR" sz="2000" dirty="0" smtClean="0"/>
              <a:t>Zayıf </a:t>
            </a:r>
            <a:r>
              <a:rPr lang="tr-TR" sz="2000" dirty="0"/>
              <a:t>hastada kuru vücut ağırlığının % 55-65</a:t>
            </a:r>
          </a:p>
          <a:p>
            <a:pPr marL="0" indent="0" algn="ctr">
              <a:buNone/>
            </a:pPr>
            <a:r>
              <a:rPr lang="tr-TR" sz="2000" dirty="0"/>
              <a:t>  </a:t>
            </a:r>
            <a:r>
              <a:rPr lang="tr-TR" sz="2000" dirty="0" smtClean="0"/>
              <a:t>                             Şişman </a:t>
            </a:r>
            <a:r>
              <a:rPr lang="tr-TR" sz="2000" dirty="0"/>
              <a:t>hastada  vücut ağırlığının % 35-45</a:t>
            </a:r>
          </a:p>
          <a:p>
            <a:pPr marL="0" indent="0">
              <a:buNone/>
            </a:pPr>
            <a:endParaRPr lang="tr-TR" dirty="0" smtClean="0"/>
          </a:p>
        </p:txBody>
      </p:sp>
      <p:sp>
        <p:nvSpPr>
          <p:cNvPr id="4" name="Dikdörtgen 3"/>
          <p:cNvSpPr/>
          <p:nvPr/>
        </p:nvSpPr>
        <p:spPr>
          <a:xfrm>
            <a:off x="1223628" y="5733256"/>
            <a:ext cx="6696744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3200" dirty="0" err="1" smtClean="0"/>
              <a:t>Kt</a:t>
            </a:r>
            <a:r>
              <a:rPr lang="tr-TR" sz="3200" dirty="0" smtClean="0"/>
              <a:t>/V </a:t>
            </a:r>
            <a:r>
              <a:rPr lang="tr-TR" sz="3200" dirty="0" err="1" smtClean="0"/>
              <a:t>birimsizdir</a:t>
            </a:r>
            <a:r>
              <a:rPr lang="tr-TR" sz="3200" dirty="0" smtClean="0"/>
              <a:t> (K=L/</a:t>
            </a:r>
            <a:r>
              <a:rPr lang="tr-TR" sz="3200" dirty="0" err="1" smtClean="0"/>
              <a:t>dk</a:t>
            </a:r>
            <a:r>
              <a:rPr lang="tr-TR" sz="3200" dirty="0"/>
              <a:t>, </a:t>
            </a:r>
            <a:r>
              <a:rPr lang="tr-TR" sz="3200" dirty="0" smtClean="0"/>
              <a:t>T=</a:t>
            </a:r>
            <a:r>
              <a:rPr lang="tr-TR" sz="3200" dirty="0" err="1" smtClean="0"/>
              <a:t>dk</a:t>
            </a:r>
            <a:r>
              <a:rPr lang="tr-TR" sz="3200" dirty="0"/>
              <a:t>, V=L ) </a:t>
            </a:r>
          </a:p>
        </p:txBody>
      </p:sp>
    </p:spTree>
    <p:extLst>
      <p:ext uri="{BB962C8B-B14F-4D97-AF65-F5344CB8AC3E}">
        <p14:creationId xmlns:p14="http://schemas.microsoft.com/office/powerpoint/2010/main" val="48717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r-TR" sz="2000" dirty="0" smtClean="0"/>
              <a:t>Üre Kinetik Model </a:t>
            </a:r>
            <a:r>
              <a:rPr lang="en-US" sz="2000" dirty="0" smtClean="0"/>
              <a:t>(UKM)</a:t>
            </a:r>
            <a:r>
              <a:rPr lang="tr-TR" sz="2000" dirty="0" smtClean="0"/>
              <a:t>:</a:t>
            </a:r>
            <a:r>
              <a:rPr lang="en-US" sz="2000" dirty="0" smtClean="0"/>
              <a:t> KT/V </a:t>
            </a:r>
            <a:r>
              <a:rPr lang="tr-TR" sz="2000" dirty="0" smtClean="0"/>
              <a:t>ve</a:t>
            </a:r>
            <a:r>
              <a:rPr lang="en-US" sz="2000" dirty="0" smtClean="0"/>
              <a:t> </a:t>
            </a:r>
            <a:r>
              <a:rPr lang="en-US" sz="2000" dirty="0"/>
              <a:t>(URR</a:t>
            </a:r>
            <a:r>
              <a:rPr lang="en-US" sz="2000" dirty="0" smtClean="0"/>
              <a:t>)</a:t>
            </a:r>
            <a:r>
              <a:rPr lang="tr-TR" sz="2000" dirty="0" smtClean="0"/>
              <a:t> Üre </a:t>
            </a:r>
            <a:r>
              <a:rPr lang="en-US" sz="2000" dirty="0" smtClean="0"/>
              <a:t> </a:t>
            </a:r>
            <a:r>
              <a:rPr lang="tr-TR" sz="2000" dirty="0" smtClean="0"/>
              <a:t>Azalma Oranı.</a:t>
            </a:r>
          </a:p>
          <a:p>
            <a:r>
              <a:rPr lang="en-US" sz="2000" dirty="0" smtClean="0"/>
              <a:t> KT/V </a:t>
            </a:r>
            <a:r>
              <a:rPr lang="tr-TR" sz="2000" dirty="0" err="1" smtClean="0"/>
              <a:t>diyalizer</a:t>
            </a:r>
            <a:r>
              <a:rPr lang="tr-TR" sz="2000" dirty="0" smtClean="0"/>
              <a:t> etkisi, </a:t>
            </a:r>
            <a:r>
              <a:rPr lang="tr-TR" sz="2000" dirty="0" err="1" smtClean="0"/>
              <a:t>diyalizat</a:t>
            </a:r>
            <a:r>
              <a:rPr lang="tr-TR" sz="2000" dirty="0" smtClean="0"/>
              <a:t> ile kan akım hızları,  HD sıklığı, süresi ve üre dağılım volümü ile Diyaliz Yeterliliğinin ölçümüdür.</a:t>
            </a:r>
          </a:p>
          <a:p>
            <a:r>
              <a:rPr lang="tr-TR" sz="2000" dirty="0" smtClean="0"/>
              <a:t>Hedef </a:t>
            </a:r>
            <a:r>
              <a:rPr lang="en-US" sz="2000" dirty="0"/>
              <a:t>KT/V ≥1.4</a:t>
            </a:r>
            <a:r>
              <a:rPr lang="tr-TR" sz="2000" dirty="0"/>
              <a:t>;</a:t>
            </a:r>
            <a:r>
              <a:rPr lang="en-US" sz="2000" dirty="0"/>
              <a:t> ≥1.2</a:t>
            </a:r>
            <a:r>
              <a:rPr lang="tr-TR" sz="2000" dirty="0"/>
              <a:t> kabul edilebilir sınır</a:t>
            </a:r>
            <a:r>
              <a:rPr lang="en-US" sz="2000" dirty="0"/>
              <a:t> </a:t>
            </a:r>
            <a:endParaRPr lang="tr-TR" sz="2000" dirty="0" smtClean="0"/>
          </a:p>
          <a:p>
            <a:r>
              <a:rPr lang="en-US" sz="2000" dirty="0" smtClean="0"/>
              <a:t>URR</a:t>
            </a:r>
            <a:r>
              <a:rPr lang="tr-TR" sz="2000" dirty="0" smtClean="0"/>
              <a:t> de diyaliz öncesi ve sonrası BUN değerleri kullanarak Diyaliz yeterliliğinin ölçümüdür.</a:t>
            </a:r>
          </a:p>
          <a:p>
            <a:r>
              <a:rPr lang="tr-TR" sz="2000" dirty="0" smtClean="0"/>
              <a:t>İstenen </a:t>
            </a:r>
            <a:r>
              <a:rPr lang="en-US" sz="2000" dirty="0" smtClean="0"/>
              <a:t>URR  ≥</a:t>
            </a:r>
            <a:r>
              <a:rPr lang="en-US" sz="2000" dirty="0"/>
              <a:t>%</a:t>
            </a:r>
            <a:r>
              <a:rPr lang="en-US" sz="2000" dirty="0" smtClean="0"/>
              <a:t>65</a:t>
            </a:r>
            <a:endParaRPr lang="tr-TR" sz="2000" dirty="0" smtClean="0"/>
          </a:p>
          <a:p>
            <a:r>
              <a:rPr lang="tr-TR" sz="2000" dirty="0" smtClean="0"/>
              <a:t>URR = (ilk BUN-</a:t>
            </a:r>
            <a:r>
              <a:rPr lang="tr-TR" sz="2000" dirty="0" err="1" smtClean="0"/>
              <a:t>sonBUN</a:t>
            </a:r>
            <a:r>
              <a:rPr lang="tr-TR" sz="2000" dirty="0" smtClean="0"/>
              <a:t>) / ilk BUN Beslenme bilgisi vermez.</a:t>
            </a:r>
          </a:p>
          <a:p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URR</a:t>
            </a:r>
            <a:r>
              <a:rPr lang="tr-TR" sz="2000" dirty="0" smtClean="0"/>
              <a:t> %</a:t>
            </a:r>
            <a:r>
              <a:rPr lang="en-US" sz="2000" dirty="0" smtClean="0"/>
              <a:t>65 </a:t>
            </a:r>
            <a:r>
              <a:rPr lang="tr-TR" sz="2000" dirty="0" smtClean="0"/>
              <a:t>UF volümüne göre </a:t>
            </a:r>
            <a:r>
              <a:rPr lang="en-US" sz="2000" dirty="0" err="1" smtClean="0"/>
              <a:t>spKt</a:t>
            </a:r>
            <a:r>
              <a:rPr lang="en-US" sz="2000" dirty="0" smtClean="0"/>
              <a:t>/V </a:t>
            </a:r>
            <a:r>
              <a:rPr lang="en-US" sz="2000" dirty="0"/>
              <a:t>(single pool</a:t>
            </a:r>
            <a:r>
              <a:rPr lang="en-US" sz="2000" dirty="0" smtClean="0"/>
              <a:t>) 1.1–1.35</a:t>
            </a:r>
            <a:endParaRPr lang="tr-TR" sz="2000" dirty="0"/>
          </a:p>
          <a:p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KT/V</a:t>
            </a:r>
            <a:r>
              <a:rPr lang="en-US" sz="2000" dirty="0"/>
              <a:t> = </a:t>
            </a:r>
            <a:r>
              <a:rPr lang="en-US" sz="2000" dirty="0" smtClean="0"/>
              <a:t>0</a:t>
            </a:r>
            <a:r>
              <a:rPr lang="tr-TR" sz="2000" dirty="0" smtClean="0"/>
              <a:t>,</a:t>
            </a:r>
            <a:r>
              <a:rPr lang="en-US" sz="2000" dirty="0" smtClean="0"/>
              <a:t>5</a:t>
            </a:r>
            <a:r>
              <a:rPr lang="tr-TR" sz="2000" dirty="0" smtClean="0"/>
              <a:t>- üremik </a:t>
            </a:r>
            <a:r>
              <a:rPr lang="tr-TR" sz="2000" dirty="0" err="1" smtClean="0"/>
              <a:t>semptomlar,hastane</a:t>
            </a:r>
            <a:r>
              <a:rPr lang="tr-TR" sz="2000" dirty="0" smtClean="0"/>
              <a:t> ve </a:t>
            </a:r>
            <a:r>
              <a:rPr lang="tr-TR" sz="2000" dirty="0" err="1" smtClean="0"/>
              <a:t>eks</a:t>
            </a:r>
            <a:r>
              <a:rPr lang="tr-TR" sz="2000" dirty="0" smtClean="0"/>
              <a:t>.</a:t>
            </a:r>
          </a:p>
          <a:p>
            <a:pPr marL="0" indent="0">
              <a:buNone/>
            </a:pPr>
            <a:r>
              <a:rPr lang="tr-TR" sz="2000" dirty="0"/>
              <a:t> </a:t>
            </a:r>
            <a:r>
              <a:rPr lang="tr-TR" sz="2000" dirty="0" smtClean="0"/>
              <a:t>                  0,7 - EEG anormallikleri</a:t>
            </a:r>
          </a:p>
          <a:p>
            <a:pPr marL="0" indent="0">
              <a:buNone/>
            </a:pPr>
            <a:r>
              <a:rPr lang="tr-TR" sz="2000" dirty="0"/>
              <a:t> </a:t>
            </a:r>
            <a:r>
              <a:rPr lang="tr-TR" sz="2000" dirty="0" smtClean="0"/>
              <a:t>                  1,0 – iyi kısa dönem sonuç</a:t>
            </a:r>
          </a:p>
          <a:p>
            <a:pPr marL="0" indent="0">
              <a:buNone/>
            </a:pPr>
            <a:r>
              <a:rPr lang="tr-TR" sz="2000" dirty="0" smtClean="0"/>
              <a:t>                   </a:t>
            </a:r>
            <a:r>
              <a:rPr lang="en-US" sz="2000" dirty="0" smtClean="0"/>
              <a:t>1</a:t>
            </a:r>
            <a:r>
              <a:rPr lang="tr-TR" sz="2000" dirty="0" smtClean="0"/>
              <a:t>,</a:t>
            </a:r>
            <a:r>
              <a:rPr lang="en-US" sz="2000" dirty="0" smtClean="0"/>
              <a:t>2–1</a:t>
            </a:r>
            <a:r>
              <a:rPr lang="tr-TR" sz="2000" dirty="0" smtClean="0"/>
              <a:t>,4 iyi uzun dönem sonuç</a:t>
            </a:r>
            <a:r>
              <a:rPr lang="en-US" sz="2000" dirty="0" smtClean="0"/>
              <a:t> </a:t>
            </a:r>
            <a:endParaRPr lang="tr-TR" sz="2000" dirty="0" smtClean="0"/>
          </a:p>
          <a:p>
            <a:pPr marL="0" indent="0">
              <a:buNone/>
            </a:pPr>
            <a:r>
              <a:rPr lang="tr-TR" sz="2000" dirty="0"/>
              <a:t> </a:t>
            </a:r>
            <a:r>
              <a:rPr lang="tr-TR" sz="2000" dirty="0" smtClean="0"/>
              <a:t>                  </a:t>
            </a:r>
            <a:r>
              <a:rPr lang="en-US" sz="2000" dirty="0" smtClean="0"/>
              <a:t>&gt;1.4</a:t>
            </a:r>
            <a:r>
              <a:rPr lang="tr-TR" sz="2000" dirty="0" smtClean="0"/>
              <a:t> daha iyi sonuç</a:t>
            </a:r>
            <a:endParaRPr lang="tr-TR" sz="2000" dirty="0"/>
          </a:p>
        </p:txBody>
      </p:sp>
      <p:sp>
        <p:nvSpPr>
          <p:cNvPr id="7" name="Başlık 1"/>
          <p:cNvSpPr txBox="1">
            <a:spLocks/>
          </p:cNvSpPr>
          <p:nvPr/>
        </p:nvSpPr>
        <p:spPr>
          <a:xfrm>
            <a:off x="408000" y="418654"/>
            <a:ext cx="8229600" cy="77809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KT/V ve URR</a:t>
            </a:r>
            <a:endParaRPr lang="tr-TR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085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76368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sz="3100" dirty="0" smtClean="0"/>
              <a:t>Tek Havuz (</a:t>
            </a:r>
            <a:r>
              <a:rPr lang="tr-TR" sz="3100" dirty="0" err="1" smtClean="0"/>
              <a:t>Single</a:t>
            </a:r>
            <a:r>
              <a:rPr lang="tr-TR" sz="3100" dirty="0" smtClean="0"/>
              <a:t> </a:t>
            </a:r>
            <a:r>
              <a:rPr lang="tr-TR" sz="3100" dirty="0" err="1" smtClean="0"/>
              <a:t>pool</a:t>
            </a:r>
            <a:r>
              <a:rPr lang="tr-TR" sz="3100" dirty="0" smtClean="0"/>
              <a:t>) </a:t>
            </a:r>
            <a:r>
              <a:rPr lang="tr-TR" sz="3100" dirty="0" err="1" smtClean="0"/>
              <a:t>spKt</a:t>
            </a:r>
            <a:r>
              <a:rPr lang="tr-TR" sz="3100" dirty="0" smtClean="0"/>
              <a:t>/V</a:t>
            </a:r>
            <a:br>
              <a:rPr lang="tr-TR" sz="3100" dirty="0" smtClean="0"/>
            </a:br>
            <a:r>
              <a:rPr lang="tr-TR" sz="3100" dirty="0" smtClean="0"/>
              <a:t>(</a:t>
            </a:r>
            <a:r>
              <a:rPr lang="tr-TR" sz="3200" dirty="0">
                <a:hlinkClick r:id="rId2"/>
              </a:rPr>
              <a:t>http://cocuknefroloji.org/</a:t>
            </a:r>
            <a:r>
              <a:rPr lang="tr-TR" sz="3200" dirty="0" err="1">
                <a:hlinkClick r:id="rId2"/>
              </a:rPr>
              <a:t>formul</a:t>
            </a:r>
            <a:r>
              <a:rPr lang="tr-TR" sz="3200" dirty="0">
                <a:hlinkClick r:id="rId2"/>
              </a:rPr>
              <a:t>/9.php</a:t>
            </a:r>
            <a:r>
              <a:rPr lang="tr-TR" sz="3100" dirty="0" smtClean="0"/>
              <a:t>) (</a:t>
            </a:r>
            <a:r>
              <a:rPr lang="tr-TR" sz="3200" dirty="0">
                <a:hlinkClick r:id="rId3"/>
              </a:rPr>
              <a:t>http://www.nefroloji.org.tr/</a:t>
            </a:r>
            <a:r>
              <a:rPr lang="tr-TR" sz="3200" dirty="0" err="1">
                <a:hlinkClick r:id="rId3"/>
              </a:rPr>
              <a:t>formul.php</a:t>
            </a:r>
            <a:r>
              <a:rPr lang="tr-TR" sz="3200" dirty="0">
                <a:hlinkClick r:id="rId3"/>
              </a:rPr>
              <a:t>#</a:t>
            </a:r>
            <a:r>
              <a:rPr lang="tr-TR" sz="3100" dirty="0" smtClean="0"/>
              <a:t>)</a:t>
            </a:r>
            <a:br>
              <a:rPr lang="tr-TR" sz="3100" dirty="0" smtClean="0"/>
            </a:br>
            <a:r>
              <a:rPr lang="tr-TR" sz="3100" dirty="0" err="1" smtClean="0"/>
              <a:t>Daugirdas</a:t>
            </a:r>
            <a:r>
              <a:rPr lang="tr-TR" sz="3100" dirty="0" smtClean="0"/>
              <a:t> denklemi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1560" y="2420888"/>
            <a:ext cx="8229600" cy="417646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tr-TR" sz="3000" dirty="0" smtClean="0"/>
          </a:p>
          <a:p>
            <a:pPr marL="0" indent="0">
              <a:buNone/>
            </a:pPr>
            <a:r>
              <a:rPr lang="pl-PL" sz="3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</a:t>
            </a:r>
            <a:r>
              <a:rPr lang="pl-PL" sz="3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ln[Ct/C0 – (</a:t>
            </a:r>
            <a:r>
              <a:rPr lang="pl-PL" sz="3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0</a:t>
            </a:r>
            <a:r>
              <a:rPr lang="tr-TR" sz="3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</a:t>
            </a:r>
            <a:r>
              <a:rPr lang="pl-PL" sz="3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008 </a:t>
            </a:r>
            <a:r>
              <a:rPr lang="pl-PL" sz="3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x t)] + [(4 </a:t>
            </a:r>
            <a:r>
              <a:rPr lang="pl-PL" sz="3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– 3</a:t>
            </a:r>
            <a:r>
              <a:rPr lang="tr-TR" sz="3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</a:t>
            </a:r>
            <a:r>
              <a:rPr lang="pl-PL" sz="3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5 </a:t>
            </a:r>
            <a:r>
              <a:rPr lang="pl-PL" sz="3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x Ct/C0) x </a:t>
            </a:r>
            <a:r>
              <a:rPr lang="tr-TR" sz="3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pl-PL" sz="3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UF/W</a:t>
            </a:r>
            <a:r>
              <a:rPr lang="pl-PL" sz="3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)]</a:t>
            </a:r>
            <a:endParaRPr lang="tr-TR" sz="3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sz="2800" dirty="0" smtClean="0"/>
              <a:t>– </a:t>
            </a:r>
            <a:r>
              <a:rPr lang="pl-PL" sz="2400" b="1" dirty="0"/>
              <a:t>Ct/C0</a:t>
            </a:r>
            <a:r>
              <a:rPr lang="tr-TR" sz="2400" dirty="0" smtClean="0"/>
              <a:t>: çıkış-giriş üre oranı</a:t>
            </a:r>
          </a:p>
          <a:p>
            <a:pPr marL="0" indent="0">
              <a:buNone/>
            </a:pPr>
            <a:r>
              <a:rPr lang="tr-TR" sz="2400" dirty="0" smtClean="0"/>
              <a:t>– t: tedavi süresi (saat)</a:t>
            </a:r>
          </a:p>
          <a:p>
            <a:pPr marL="0" indent="0">
              <a:buNone/>
            </a:pPr>
            <a:r>
              <a:rPr lang="tr-TR" sz="2400" dirty="0" smtClean="0"/>
              <a:t>– UF: </a:t>
            </a:r>
            <a:r>
              <a:rPr lang="tr-TR" sz="2400" dirty="0" err="1" smtClean="0"/>
              <a:t>Ultrafiltrasyon</a:t>
            </a:r>
            <a:r>
              <a:rPr lang="tr-TR" sz="2400" dirty="0" smtClean="0"/>
              <a:t> hacmi (litre)</a:t>
            </a:r>
          </a:p>
          <a:p>
            <a:pPr marL="0" indent="0">
              <a:buNone/>
            </a:pPr>
            <a:r>
              <a:rPr lang="tr-TR" sz="2400" dirty="0" smtClean="0"/>
              <a:t>– W: Ağırlık (kilogram)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sz="3000" dirty="0" smtClean="0"/>
              <a:t>Sık</a:t>
            </a:r>
            <a:r>
              <a:rPr lang="tr-TR" sz="3000" dirty="0"/>
              <a:t>, kısa veya uzun süreli hemodiyaliz tedavilerinde hatalı sonuçlar verebilir</a:t>
            </a:r>
          </a:p>
        </p:txBody>
      </p:sp>
    </p:spTree>
    <p:extLst>
      <p:ext uri="{BB962C8B-B14F-4D97-AF65-F5344CB8AC3E}">
        <p14:creationId xmlns:p14="http://schemas.microsoft.com/office/powerpoint/2010/main" val="3635132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sz="2800" dirty="0" smtClean="0"/>
              <a:t>3.1	3X3/</a:t>
            </a:r>
            <a:r>
              <a:rPr lang="tr-TR" sz="2800" dirty="0" err="1" smtClean="0"/>
              <a:t>hf</a:t>
            </a:r>
            <a:r>
              <a:rPr lang="tr-TR" sz="2800" dirty="0" smtClean="0"/>
              <a:t>, hedef </a:t>
            </a:r>
            <a:r>
              <a:rPr lang="tr-TR" sz="2800" dirty="0" err="1" smtClean="0"/>
              <a:t>spKt</a:t>
            </a:r>
            <a:r>
              <a:rPr lang="tr-TR" sz="2800" dirty="0" smtClean="0"/>
              <a:t>/V 1,4/HD seansı; </a:t>
            </a:r>
            <a:r>
              <a:rPr lang="tr-TR" sz="2800" dirty="0" err="1" smtClean="0"/>
              <a:t>min</a:t>
            </a:r>
            <a:r>
              <a:rPr lang="tr-TR" sz="2800" dirty="0" smtClean="0"/>
              <a:t> 1,2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2800" dirty="0" smtClean="0"/>
              <a:t>3.2	Anlamlı </a:t>
            </a:r>
            <a:r>
              <a:rPr lang="tr-TR" sz="2800" dirty="0" err="1" smtClean="0"/>
              <a:t>Kru</a:t>
            </a:r>
            <a:r>
              <a:rPr lang="tr-TR" sz="2800" dirty="0" smtClean="0"/>
              <a:t> </a:t>
            </a:r>
            <a:r>
              <a:rPr lang="tr-TR" sz="2800" dirty="0" err="1"/>
              <a:t>R</a:t>
            </a:r>
            <a:r>
              <a:rPr lang="tr-TR" sz="2800" dirty="0" err="1" smtClean="0"/>
              <a:t>enal</a:t>
            </a:r>
            <a:r>
              <a:rPr lang="tr-TR" sz="2800" dirty="0" smtClean="0"/>
              <a:t> </a:t>
            </a:r>
            <a:r>
              <a:rPr lang="tr-TR" sz="2800" dirty="0" err="1"/>
              <a:t>F</a:t>
            </a:r>
            <a:r>
              <a:rPr lang="tr-TR" sz="2800" dirty="0" err="1" smtClean="0"/>
              <a:t>onk</a:t>
            </a:r>
            <a:r>
              <a:rPr lang="tr-TR" sz="2800" dirty="0" smtClean="0"/>
              <a:t>. Olan hastalarda diyaliz dozu düşük tutulabilir; yetersiz diyalize düşmeyecek şekilde kontroller </a:t>
            </a:r>
          </a:p>
          <a:p>
            <a:pPr marL="0" indent="0">
              <a:buNone/>
            </a:pPr>
            <a:r>
              <a:rPr lang="tr-TR" sz="2800" dirty="0" smtClean="0"/>
              <a:t>	(</a:t>
            </a:r>
            <a:r>
              <a:rPr lang="tr-TR" sz="2800" dirty="0" err="1" smtClean="0"/>
              <a:t>Kru</a:t>
            </a:r>
            <a:r>
              <a:rPr lang="tr-TR" sz="2800" dirty="0" smtClean="0"/>
              <a:t> 3ml/</a:t>
            </a:r>
            <a:r>
              <a:rPr lang="tr-TR" sz="2800" dirty="0" err="1" smtClean="0"/>
              <a:t>dk</a:t>
            </a:r>
            <a:r>
              <a:rPr lang="tr-TR" sz="2800" dirty="0" smtClean="0"/>
              <a:t> ≈ 1,0 volüm/hafta)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2800" dirty="0" smtClean="0"/>
              <a:t>Haftada 3 dışında HD şemalarında standart </a:t>
            </a:r>
            <a:r>
              <a:rPr lang="tr-TR" sz="2800" dirty="0" err="1" smtClean="0"/>
              <a:t>Kt</a:t>
            </a:r>
            <a:r>
              <a:rPr lang="tr-TR" sz="2800" dirty="0" smtClean="0"/>
              <a:t>/V haftada 2,3 volüm hedef olarak; 2,1 </a:t>
            </a:r>
            <a:r>
              <a:rPr lang="tr-TR" sz="2800" dirty="0" err="1" smtClean="0"/>
              <a:t>enaz</a:t>
            </a:r>
            <a:r>
              <a:rPr lang="tr-TR" sz="2800" dirty="0" smtClean="0"/>
              <a:t> UF ve </a:t>
            </a:r>
            <a:r>
              <a:rPr lang="tr-TR" sz="2800" dirty="0" err="1"/>
              <a:t>R</a:t>
            </a:r>
            <a:r>
              <a:rPr lang="tr-TR" sz="2800" dirty="0" err="1" smtClean="0"/>
              <a:t>ezidü</a:t>
            </a:r>
            <a:r>
              <a:rPr lang="tr-TR" sz="2800" dirty="0" smtClean="0"/>
              <a:t> </a:t>
            </a:r>
            <a:r>
              <a:rPr lang="tr-TR" sz="2800" dirty="0" err="1"/>
              <a:t>R</a:t>
            </a:r>
            <a:r>
              <a:rPr lang="tr-TR" sz="2800" dirty="0" err="1" smtClean="0"/>
              <a:t>enal</a:t>
            </a:r>
            <a:r>
              <a:rPr lang="tr-TR" sz="2800" dirty="0" smtClean="0"/>
              <a:t> </a:t>
            </a:r>
            <a:r>
              <a:rPr lang="tr-TR" sz="2800" dirty="0" err="1" smtClean="0"/>
              <a:t>Fonk</a:t>
            </a:r>
            <a:r>
              <a:rPr lang="tr-TR" sz="2800" dirty="0" smtClean="0"/>
              <a:t> katkısı dahil önerilir.</a:t>
            </a:r>
          </a:p>
          <a:p>
            <a:pPr>
              <a:buFont typeface="Wingdings" panose="05000000000000000000" pitchFamily="2" charset="2"/>
              <a:buChar char="q"/>
            </a:pPr>
            <a:endParaRPr lang="tr-TR" sz="2800" dirty="0"/>
          </a:p>
        </p:txBody>
      </p:sp>
      <p:sp>
        <p:nvSpPr>
          <p:cNvPr id="4" name="Başlık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Diyaliz </a:t>
            </a:r>
            <a:r>
              <a:rPr lang="tr-TR" dirty="0"/>
              <a:t>Dozunun </a:t>
            </a:r>
            <a:r>
              <a:rPr lang="tr-TR" dirty="0" smtClean="0"/>
              <a:t>Ölçümü-Üre Kinetik</a:t>
            </a:r>
            <a:r>
              <a:rPr lang="tr-TR" dirty="0"/>
              <a:t/>
            </a:r>
            <a:br>
              <a:rPr lang="tr-TR" dirty="0"/>
            </a:br>
            <a:r>
              <a:rPr lang="tr-TR" dirty="0"/>
              <a:t>(KDOQI </a:t>
            </a:r>
            <a:r>
              <a:rPr lang="tr-TR" dirty="0" smtClean="0"/>
              <a:t>‐ 2015)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46876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YETERLİ DİYALİZ</a:t>
            </a:r>
            <a:endParaRPr lang="tr-TR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u="sng" dirty="0" smtClean="0"/>
              <a:t>Diyaliz hastasında:</a:t>
            </a:r>
            <a:r>
              <a:rPr lang="tr-TR" dirty="0" smtClean="0"/>
              <a:t> </a:t>
            </a:r>
          </a:p>
          <a:p>
            <a:r>
              <a:rPr lang="tr-TR" dirty="0"/>
              <a:t>F</a:t>
            </a:r>
            <a:r>
              <a:rPr lang="tr-TR" dirty="0" smtClean="0"/>
              <a:t>azla sıvının ve üremik toksinlerin vücuttan uzaklaştırılması ile beraber </a:t>
            </a:r>
          </a:p>
          <a:p>
            <a:r>
              <a:rPr lang="tr-TR" dirty="0" smtClean="0"/>
              <a:t>ilaçsız iyi kan basıncı kontrolü, </a:t>
            </a:r>
          </a:p>
          <a:p>
            <a:r>
              <a:rPr lang="tr-TR" dirty="0" smtClean="0"/>
              <a:t>asit baz dengesinin sağlanması, </a:t>
            </a:r>
          </a:p>
          <a:p>
            <a:r>
              <a:rPr lang="tr-TR" dirty="0" smtClean="0"/>
              <a:t>beslenmenin yeterli olması, </a:t>
            </a:r>
          </a:p>
          <a:p>
            <a:r>
              <a:rPr lang="tr-TR" dirty="0" smtClean="0"/>
              <a:t>aneminin önlenmesi, </a:t>
            </a:r>
          </a:p>
          <a:p>
            <a:r>
              <a:rPr lang="tr-TR" dirty="0" smtClean="0"/>
              <a:t>böbrek yetmezliğine eşlik eden semptom ve komplikasyonların iyi kontrolü ile sonuçta </a:t>
            </a:r>
          </a:p>
          <a:p>
            <a:r>
              <a:rPr lang="tr-TR" dirty="0" err="1" smtClean="0"/>
              <a:t>mortalite</a:t>
            </a:r>
            <a:r>
              <a:rPr lang="tr-TR" dirty="0" smtClean="0"/>
              <a:t>/</a:t>
            </a:r>
            <a:r>
              <a:rPr lang="tr-TR" dirty="0" err="1" smtClean="0"/>
              <a:t>morbiditenin</a:t>
            </a:r>
            <a:r>
              <a:rPr lang="tr-TR" dirty="0" smtClean="0"/>
              <a:t> azaltılıp, </a:t>
            </a:r>
          </a:p>
          <a:p>
            <a:r>
              <a:rPr lang="tr-TR" dirty="0" smtClean="0"/>
              <a:t>yaşam kalitesinin yükseltilmesinin bütünü olarak kabul edilmektedir.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443779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2"/>
            <a:ext cx="5944745" cy="2311172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 flipH="1">
            <a:off x="4139952" y="1412776"/>
            <a:ext cx="4850825" cy="23083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 smtClean="0"/>
              <a:t>11 Merkez</a:t>
            </a:r>
          </a:p>
          <a:p>
            <a:r>
              <a:rPr lang="tr-TR" dirty="0" smtClean="0"/>
              <a:t>N: 211  (Tr:139, Dp:72</a:t>
            </a:r>
          </a:p>
          <a:p>
            <a:r>
              <a:rPr lang="tr-TR" dirty="0" smtClean="0"/>
              <a:t>4-18y.  (13,5)</a:t>
            </a:r>
          </a:p>
          <a:p>
            <a:r>
              <a:rPr lang="tr-TR" dirty="0" smtClean="0"/>
              <a:t>156 </a:t>
            </a:r>
            <a:r>
              <a:rPr lang="tr-TR" dirty="0" err="1" smtClean="0"/>
              <a:t>annebaba</a:t>
            </a:r>
            <a:endParaRPr lang="tr-TR" dirty="0" smtClean="0"/>
          </a:p>
          <a:p>
            <a:r>
              <a:rPr lang="tr-TR" dirty="0" smtClean="0"/>
              <a:t>KINDL</a:t>
            </a:r>
          </a:p>
          <a:p>
            <a:r>
              <a:rPr lang="tr-TR" dirty="0" smtClean="0"/>
              <a:t>KBH çocuklar </a:t>
            </a:r>
            <a:r>
              <a:rPr lang="tr-TR" dirty="0"/>
              <a:t>Yaşam kalitesi </a:t>
            </a:r>
            <a:r>
              <a:rPr lang="tr-TR" dirty="0" smtClean="0"/>
              <a:t>yönünden fiziksel iyilik hissetme dışında tüm alt ölçeklerde</a:t>
            </a:r>
          </a:p>
          <a:p>
            <a:r>
              <a:rPr lang="tr-TR" dirty="0" smtClean="0"/>
              <a:t> </a:t>
            </a:r>
            <a:r>
              <a:rPr lang="tr-TR" dirty="0" err="1" smtClean="0"/>
              <a:t>kontrola</a:t>
            </a:r>
            <a:r>
              <a:rPr lang="tr-TR" dirty="0" smtClean="0"/>
              <a:t> göre kötü skor almış.</a:t>
            </a:r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827584" y="4149080"/>
            <a:ext cx="6124112" cy="14773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tr-TR" dirty="0" smtClean="0"/>
              <a:t>İzmir 3 Hastane</a:t>
            </a:r>
          </a:p>
          <a:p>
            <a:r>
              <a:rPr lang="tr-TR" dirty="0" smtClean="0"/>
              <a:t>N: 45 Diyaliz; Kontrol: 47</a:t>
            </a:r>
          </a:p>
          <a:p>
            <a:r>
              <a:rPr lang="tr-TR" dirty="0" smtClean="0"/>
              <a:t>KINDL</a:t>
            </a:r>
          </a:p>
          <a:p>
            <a:r>
              <a:rPr lang="tr-TR" dirty="0" smtClean="0"/>
              <a:t>Diyaliz çocuklarında Yaşam kalitesi açısından tüm alt ölçeklerde </a:t>
            </a:r>
          </a:p>
          <a:p>
            <a:r>
              <a:rPr lang="tr-TR" dirty="0" err="1" smtClean="0"/>
              <a:t>kontrola</a:t>
            </a:r>
            <a:r>
              <a:rPr lang="tr-TR" dirty="0" smtClean="0"/>
              <a:t> göre kötü bulunmuştur.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401765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3203848" y="6021388"/>
            <a:ext cx="47339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4400" b="1" dirty="0">
                <a:solidFill>
                  <a:schemeClr val="bg1"/>
                </a:solidFill>
                <a:latin typeface="Lucida Handwriting" panose="03010101010101010101" pitchFamily="66" charset="0"/>
              </a:rPr>
              <a:t>Teşekkür ederim</a:t>
            </a:r>
          </a:p>
        </p:txBody>
      </p:sp>
    </p:spTree>
    <p:extLst>
      <p:ext uri="{BB962C8B-B14F-4D97-AF65-F5344CB8AC3E}">
        <p14:creationId xmlns:p14="http://schemas.microsoft.com/office/powerpoint/2010/main" val="3999151945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70186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Makineyle </a:t>
            </a:r>
            <a:r>
              <a:rPr lang="tr-TR" dirty="0"/>
              <a:t>sağlanan </a:t>
            </a:r>
            <a:r>
              <a:rPr lang="tr-TR" dirty="0" err="1" smtClean="0"/>
              <a:t>klirens</a:t>
            </a:r>
            <a:r>
              <a:rPr lang="tr-TR" dirty="0" smtClean="0"/>
              <a:t> hastanın </a:t>
            </a:r>
            <a:r>
              <a:rPr lang="tr-TR" dirty="0"/>
              <a:t>kendi </a:t>
            </a:r>
            <a:r>
              <a:rPr lang="tr-TR" dirty="0" err="1"/>
              <a:t>klirensini</a:t>
            </a:r>
            <a:r>
              <a:rPr lang="tr-TR" dirty="0"/>
              <a:t> de eklemek </a:t>
            </a:r>
            <a:r>
              <a:rPr lang="tr-TR" dirty="0" smtClean="0"/>
              <a:t>gerekir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404664"/>
            <a:ext cx="8255000" cy="125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467909" y="3645024"/>
            <a:ext cx="856858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2800" dirty="0"/>
              <a:t>Toplam KT/V= KT/V (makine )+ (5.9 </a:t>
            </a:r>
            <a:r>
              <a:rPr lang="tr-TR" sz="2800" dirty="0" smtClean="0"/>
              <a:t>x </a:t>
            </a:r>
            <a:r>
              <a:rPr lang="tr-TR" sz="2800" dirty="0" err="1" smtClean="0"/>
              <a:t>Rezidüel</a:t>
            </a:r>
            <a:r>
              <a:rPr lang="tr-TR" sz="2800" dirty="0" smtClean="0"/>
              <a:t> </a:t>
            </a:r>
            <a:r>
              <a:rPr lang="tr-TR" sz="2800" dirty="0" err="1"/>
              <a:t>klirens</a:t>
            </a:r>
            <a:r>
              <a:rPr lang="tr-TR" sz="2800" dirty="0"/>
              <a:t>/V) </a:t>
            </a:r>
          </a:p>
        </p:txBody>
      </p:sp>
      <p:sp>
        <p:nvSpPr>
          <p:cNvPr id="6" name="Sağ Ayraç 5"/>
          <p:cNvSpPr/>
          <p:nvPr/>
        </p:nvSpPr>
        <p:spPr>
          <a:xfrm rot="5400000">
            <a:off x="3409020" y="4041068"/>
            <a:ext cx="432048" cy="141845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534272"/>
            <a:ext cx="1719188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Metin kutusu 6"/>
          <p:cNvSpPr txBox="1"/>
          <p:nvPr/>
        </p:nvSpPr>
        <p:spPr>
          <a:xfrm>
            <a:off x="1331640" y="5373215"/>
            <a:ext cx="35437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smtClean="0"/>
              <a:t>Makine ile sağlanan </a:t>
            </a:r>
            <a:r>
              <a:rPr lang="tr-TR" sz="2400" dirty="0" err="1" smtClean="0"/>
              <a:t>klirens</a:t>
            </a:r>
            <a:endParaRPr lang="tr-TR" sz="2400" dirty="0"/>
          </a:p>
        </p:txBody>
      </p:sp>
      <p:sp>
        <p:nvSpPr>
          <p:cNvPr id="8" name="Metin kutusu 7"/>
          <p:cNvSpPr txBox="1"/>
          <p:nvPr/>
        </p:nvSpPr>
        <p:spPr>
          <a:xfrm>
            <a:off x="5949349" y="5445224"/>
            <a:ext cx="29879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smtClean="0"/>
              <a:t>Hastanın kendi </a:t>
            </a:r>
            <a:r>
              <a:rPr lang="tr-TR" sz="2400" dirty="0" err="1" smtClean="0"/>
              <a:t>klirensi</a:t>
            </a:r>
            <a:endParaRPr lang="tr-TR" sz="2400" dirty="0"/>
          </a:p>
        </p:txBody>
      </p:sp>
      <p:sp>
        <p:nvSpPr>
          <p:cNvPr id="9" name="Artı 8"/>
          <p:cNvSpPr/>
          <p:nvPr/>
        </p:nvSpPr>
        <p:spPr>
          <a:xfrm>
            <a:off x="4875367" y="5155665"/>
            <a:ext cx="914400" cy="914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23507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75975" y="-596192"/>
            <a:ext cx="6701138" cy="797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720968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1042</TotalTime>
  <Words>1006</Words>
  <Application>Microsoft Office PowerPoint</Application>
  <PresentationFormat>Ekran Gösterisi (4:3)</PresentationFormat>
  <Paragraphs>150</Paragraphs>
  <Slides>21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6" baseType="lpstr">
      <vt:lpstr>Arial</vt:lpstr>
      <vt:lpstr>Calibri</vt:lpstr>
      <vt:lpstr>Lucida Handwriting</vt:lpstr>
      <vt:lpstr>Wingdings</vt:lpstr>
      <vt:lpstr>Ofis Teması</vt:lpstr>
      <vt:lpstr>Hemodiyaliz:  Yeterlilik ve Kalite</vt:lpstr>
      <vt:lpstr>PowerPoint Sunusu</vt:lpstr>
      <vt:lpstr>PowerPoint Sunusu</vt:lpstr>
      <vt:lpstr>HD Yeterlilik </vt:lpstr>
      <vt:lpstr>PowerPoint Sunusu</vt:lpstr>
      <vt:lpstr>PowerPoint Sunusu</vt:lpstr>
      <vt:lpstr>PowerPoint Sunusu</vt:lpstr>
      <vt:lpstr>PowerPoint Sunusu</vt:lpstr>
      <vt:lpstr>HEMODİYALİZ YETERLİLİĞİ ÖLÇÜMÜ</vt:lpstr>
      <vt:lpstr>HEMODİYALİZ YETERLİLİĞİ ÖLÇÜMÜ</vt:lpstr>
      <vt:lpstr>Hemodiyalizde Kt/V Ölçüm Yöntemleri</vt:lpstr>
      <vt:lpstr>Kt/V</vt:lpstr>
      <vt:lpstr>PowerPoint Sunusu</vt:lpstr>
      <vt:lpstr>Tek Havuz (Single pool) spKt/V (http://cocuknefroloji.org/formul/9.php) (http://www.nefroloji.org.tr/formul.php#) Daugirdas denklemi</vt:lpstr>
      <vt:lpstr> Diyaliz Dozunun Ölçümü-Üre Kinetik (KDOQI ‐ 2015) </vt:lpstr>
      <vt:lpstr>YETERLİ DİYALİZ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asus</dc:creator>
  <cp:lastModifiedBy>hp</cp:lastModifiedBy>
  <cp:revision>91</cp:revision>
  <dcterms:created xsi:type="dcterms:W3CDTF">2019-06-19T10:26:09Z</dcterms:created>
  <dcterms:modified xsi:type="dcterms:W3CDTF">2019-06-29T07:59:05Z</dcterms:modified>
</cp:coreProperties>
</file>