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sldIdLst>
    <p:sldId id="256" r:id="rId2"/>
    <p:sldId id="265" r:id="rId3"/>
    <p:sldId id="391" r:id="rId4"/>
    <p:sldId id="399" r:id="rId5"/>
    <p:sldId id="269" r:id="rId6"/>
    <p:sldId id="293" r:id="rId7"/>
    <p:sldId id="506" r:id="rId8"/>
    <p:sldId id="418" r:id="rId9"/>
    <p:sldId id="420" r:id="rId10"/>
    <p:sldId id="423" r:id="rId11"/>
    <p:sldId id="486" r:id="rId12"/>
    <p:sldId id="422" r:id="rId13"/>
    <p:sldId id="425" r:id="rId14"/>
    <p:sldId id="487" r:id="rId15"/>
    <p:sldId id="426" r:id="rId16"/>
    <p:sldId id="428" r:id="rId17"/>
    <p:sldId id="440" r:id="rId18"/>
    <p:sldId id="497" r:id="rId19"/>
    <p:sldId id="498" r:id="rId20"/>
    <p:sldId id="507" r:id="rId21"/>
    <p:sldId id="442" r:id="rId22"/>
    <p:sldId id="545" r:id="rId23"/>
    <p:sldId id="443" r:id="rId24"/>
    <p:sldId id="549" r:id="rId25"/>
    <p:sldId id="508" r:id="rId26"/>
    <p:sldId id="448" r:id="rId27"/>
    <p:sldId id="449" r:id="rId28"/>
    <p:sldId id="546" r:id="rId29"/>
    <p:sldId id="509" r:id="rId30"/>
    <p:sldId id="451" r:id="rId31"/>
    <p:sldId id="453" r:id="rId32"/>
    <p:sldId id="454" r:id="rId33"/>
    <p:sldId id="455" r:id="rId34"/>
    <p:sldId id="522" r:id="rId35"/>
    <p:sldId id="476" r:id="rId36"/>
    <p:sldId id="553" r:id="rId37"/>
    <p:sldId id="478" r:id="rId38"/>
    <p:sldId id="470" r:id="rId39"/>
    <p:sldId id="550" r:id="rId40"/>
    <p:sldId id="551" r:id="rId41"/>
    <p:sldId id="547" r:id="rId42"/>
    <p:sldId id="548" r:id="rId43"/>
    <p:sldId id="510" r:id="rId44"/>
    <p:sldId id="511" r:id="rId45"/>
    <p:sldId id="417" r:id="rId46"/>
    <p:sldId id="403" r:id="rId47"/>
    <p:sldId id="416" r:id="rId48"/>
    <p:sldId id="405" r:id="rId49"/>
    <p:sldId id="408" r:id="rId50"/>
    <p:sldId id="410" r:id="rId51"/>
    <p:sldId id="411" r:id="rId52"/>
    <p:sldId id="412" r:id="rId53"/>
    <p:sldId id="413" r:id="rId54"/>
    <p:sldId id="415" r:id="rId55"/>
    <p:sldId id="414" r:id="rId56"/>
    <p:sldId id="554" r:id="rId5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52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E2982F-E962-4809-8DB2-15A929CAF2E2}" type="datetimeFigureOut">
              <a:rPr lang="tr-TR" smtClean="0"/>
              <a:t>28.6.2019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D5A1F2-5120-4B38-9694-A19466306E0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59096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miter lim="800000"/>
          </a:ln>
        </p:spPr>
      </p:sp>
      <p:sp>
        <p:nvSpPr>
          <p:cNvPr id="6147" name="Notes Placeholder 2"/>
          <p:cNvSpPr>
            <a:spLocks noGrp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t" anchorCtr="0">
            <a:noAutofit/>
          </a:bodyPr>
          <a:lstStyle>
            <a:lvl1pPr marL="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5pPr>
          </a:lstStyle>
          <a:p>
            <a:pPr marL="0" lvl="0" indent="0"/>
            <a:r>
              <a:rPr lang="en-US" altLang="en-US" b="1">
                <a:latin typeface="Arial"/>
                <a:ea typeface="Arial"/>
              </a:rPr>
              <a:t>Fig. 1 </a:t>
            </a:r>
            <a:r>
              <a:rPr lang="en-US" altLang="en-US">
                <a:latin typeface="Arial"/>
                <a:ea typeface="Arial"/>
              </a:rPr>
              <a:t>Hydration reference plot (HRP).
</a:t>
            </a:r>
          </a:p>
          <a:p>
            <a:pPr marL="0" lvl="0" indent="0"/>
            <a:r>
              <a:rPr lang="en-US" altLang="en-US">
                <a:latin typeface="Arial"/>
                <a:ea typeface="Arial"/>
              </a:rPr>
              <a:t>Unless provided in the caption above, the following copyright applies to the content of this slide: © The Author [2008]. Published by Oxford University Press on behalf of ERA-EDTA. All rights reserved. For Permissions, please e-mail: journals.permissions@oxfordjournals.orgOxford University Press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/>
                <a:ea typeface="ＭＳ Ｐゴシック" pitchFamily="34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/>
                <a:ea typeface="ＭＳ Ｐゴシック" pitchFamily="34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/>
                <a:ea typeface="ＭＳ Ｐゴシック" pitchFamily="34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/>
                <a:ea typeface="ＭＳ Ｐゴシック" pitchFamily="34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/>
                <a:ea typeface="ＭＳ Ｐゴシック" pitchFamily="34" charset="-128"/>
              </a:defRPr>
            </a:lvl5pPr>
          </a:lstStyle>
          <a:p>
            <a:pPr marL="0" lvl="0" indent="0" algn="r" eaLnBrk="1" hangingPunct="1"/>
            <a:fld id="{CA0EFB05-2D31-444D-8C8E-F17E55407469}" type="slidenum">
              <a:rPr lang="en-US" altLang="en-US" sz="1200"/>
              <a:t>14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657566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miter lim="800000"/>
          </a:ln>
        </p:spPr>
      </p:sp>
      <p:sp>
        <p:nvSpPr>
          <p:cNvPr id="6147" name="Notes Placeholder 2"/>
          <p:cNvSpPr>
            <a:spLocks noGrp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t" anchorCtr="0">
            <a:noAutofit/>
          </a:bodyPr>
          <a:lstStyle>
            <a:lvl1pPr marL="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5pPr>
          </a:lstStyle>
          <a:p>
            <a:pPr marL="0" lvl="0" indent="0"/>
            <a:r>
              <a:rPr lang="en-US" altLang="en-US" b="1">
                <a:latin typeface="Arial"/>
                <a:ea typeface="Arial"/>
              </a:rPr>
              <a:t>Fig. 1. </a:t>
            </a:r>
            <a:r>
              <a:rPr lang="en-US" altLang="en-US">
                <a:latin typeface="Arial"/>
                <a:ea typeface="Arial"/>
              </a:rPr>
              <a:t>Patient R.M. Catch-up growth after conversion from S-OL-HDF to D-OL-HDF. Uterus length assessed by pelvic echography (pre-pubertal status: &lt;35 mm).
</a:t>
            </a:r>
          </a:p>
          <a:p>
            <a:pPr marL="0" lvl="0" indent="0"/>
            <a:r>
              <a:rPr lang="en-US" altLang="en-US">
                <a:latin typeface="Arial"/>
                <a:ea typeface="Arial"/>
              </a:rPr>
              <a:t>Unless provided in the caption above, the following copyright applies to the content of this slide: Nephrol Dial Transplant Vol. 19 No. 9 © ERA-EDTA 2004; all rights reserved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/>
                <a:ea typeface="ＭＳ Ｐゴシック" pitchFamily="34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/>
                <a:ea typeface="ＭＳ Ｐゴシック" pitchFamily="34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/>
                <a:ea typeface="ＭＳ Ｐゴシック" pitchFamily="34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/>
                <a:ea typeface="ＭＳ Ｐゴシック" pitchFamily="34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/>
                <a:ea typeface="ＭＳ Ｐゴシック" pitchFamily="34" charset="-128"/>
              </a:defRPr>
            </a:lvl5pPr>
          </a:lstStyle>
          <a:p>
            <a:pPr marL="0" lvl="0" indent="0" algn="r" eaLnBrk="1" hangingPunct="1"/>
            <a:fld id="{4A24D991-0B82-4942-8593-D1F6AEE95527}" type="slidenum">
              <a:rPr lang="en-US" altLang="en-US" sz="1200"/>
              <a:t>46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34DBB-E3A9-4BBC-937D-85CFB19415BF}" type="datetimeFigureOut">
              <a:rPr lang="tr-TR" smtClean="0"/>
              <a:t>28.6.2019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7B569-985D-4460-BF48-ED0EC5715E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9364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34DBB-E3A9-4BBC-937D-85CFB19415BF}" type="datetimeFigureOut">
              <a:rPr lang="tr-TR" smtClean="0"/>
              <a:t>28.6.2019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7B569-985D-4460-BF48-ED0EC5715E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0403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34DBB-E3A9-4BBC-937D-85CFB19415BF}" type="datetimeFigureOut">
              <a:rPr lang="tr-TR" smtClean="0"/>
              <a:t>28.6.2019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7B569-985D-4460-BF48-ED0EC5715E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8600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34DBB-E3A9-4BBC-937D-85CFB19415BF}" type="datetimeFigureOut">
              <a:rPr lang="tr-TR" smtClean="0"/>
              <a:t>28.6.2019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7B569-985D-4460-BF48-ED0EC5715E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8019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34DBB-E3A9-4BBC-937D-85CFB19415BF}" type="datetimeFigureOut">
              <a:rPr lang="tr-TR" smtClean="0"/>
              <a:t>28.6.2019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7B569-985D-4460-BF48-ED0EC5715E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009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34DBB-E3A9-4BBC-937D-85CFB19415BF}" type="datetimeFigureOut">
              <a:rPr lang="tr-TR" smtClean="0"/>
              <a:t>28.6.2019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7B569-985D-4460-BF48-ED0EC5715E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72886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34DBB-E3A9-4BBC-937D-85CFB19415BF}" type="datetimeFigureOut">
              <a:rPr lang="tr-TR" smtClean="0"/>
              <a:t>28.6.2019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7B569-985D-4460-BF48-ED0EC5715E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2230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34DBB-E3A9-4BBC-937D-85CFB19415BF}" type="datetimeFigureOut">
              <a:rPr lang="tr-TR" smtClean="0"/>
              <a:t>28.6.2019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7B569-985D-4460-BF48-ED0EC5715E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5777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34DBB-E3A9-4BBC-937D-85CFB19415BF}" type="datetimeFigureOut">
              <a:rPr lang="tr-TR" smtClean="0"/>
              <a:t>28.6.2019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7B569-985D-4460-BF48-ED0EC5715E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16990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34DBB-E3A9-4BBC-937D-85CFB19415BF}" type="datetimeFigureOut">
              <a:rPr lang="tr-TR" smtClean="0"/>
              <a:t>28.6.2019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7B569-985D-4460-BF48-ED0EC5715E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6592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34DBB-E3A9-4BBC-937D-85CFB19415BF}" type="datetimeFigureOut">
              <a:rPr lang="tr-TR" smtClean="0"/>
              <a:t>28.6.2019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7B569-985D-4460-BF48-ED0EC5715E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4037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998003-1E31-4241-866C-75C5B9575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80731"/>
            <a:ext cx="10972800" cy="444182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1" y="425451"/>
            <a:ext cx="8145137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/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4" name="Footer Placeholder 3">
            <a:extLst>
              <a:ext uri="{FF2B5EF4-FFF2-40B4-BE49-F238E27FC236}">
                <a16:creationId xmlns:a16="http://schemas.microsoft.com/office/drawing/2014/main" id="{C6460008-2D95-48E7-AC1C-DA06D43C99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5994400"/>
            <a:ext cx="10236200" cy="863600"/>
          </a:xfrm>
          <a:prstGeom prst="rect">
            <a:avLst/>
          </a:prstGeom>
        </p:spPr>
        <p:txBody>
          <a:bodyPr vert="horz" lIns="180000" tIns="0" rIns="180000" bIns="0" rtlCol="0" anchor="ctr"/>
          <a:lstStyle>
            <a:lvl1pPr eaLnBrk="0" hangingPunct="0">
              <a:defRPr sz="1000"/>
            </a:lvl1pPr>
          </a:lstStyle>
          <a:p>
            <a:pPr algn="l" fontAlgn="base">
              <a:spcBef>
                <a:spcPct val="0"/>
              </a:spcBef>
              <a:spcAft>
                <a:spcPts val="600"/>
              </a:spcAft>
              <a:defRPr/>
            </a:pPr>
            <a:endParaRPr lang="en-US">
              <a:solidFill>
                <a:srgbClr val="2A2A2A"/>
              </a:solidFill>
              <a:latin typeface="Arial" panose="020B0604020202020204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7779724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34DBB-E3A9-4BBC-937D-85CFB19415BF}" type="datetimeFigureOut">
              <a:rPr lang="tr-TR" smtClean="0"/>
              <a:t>28.6.2019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7B569-985D-4460-BF48-ED0EC5715E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2601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gi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Yoğun diyaliz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35723" y="3789608"/>
            <a:ext cx="9144000" cy="1655762"/>
          </a:xfrm>
        </p:spPr>
        <p:txBody>
          <a:bodyPr/>
          <a:lstStyle/>
          <a:p>
            <a:r>
              <a:rPr lang="tr-TR" dirty="0" err="1" smtClean="0"/>
              <a:t>Dr</a:t>
            </a:r>
            <a:r>
              <a:rPr lang="tr-TR" dirty="0" smtClean="0"/>
              <a:t> Salim Çalışkan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5340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2893" y="2028092"/>
            <a:ext cx="8122061" cy="4693151"/>
          </a:xfrm>
          <a:prstGeom prst="rect">
            <a:avLst/>
          </a:prstGeom>
        </p:spPr>
      </p:pic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767861" y="669925"/>
            <a:ext cx="10515600" cy="1325563"/>
          </a:xfrm>
        </p:spPr>
        <p:txBody>
          <a:bodyPr/>
          <a:lstStyle/>
          <a:p>
            <a:pPr algn="ctr"/>
            <a:r>
              <a:rPr lang="tr-TR" dirty="0" smtClean="0"/>
              <a:t>Çocuklarda Hemodiyalizde </a:t>
            </a:r>
            <a:r>
              <a:rPr lang="tr-TR" dirty="0" err="1" smtClean="0"/>
              <a:t>mortalite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30 kat artmıştır!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0113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91308" y="634755"/>
            <a:ext cx="10920046" cy="1325563"/>
          </a:xfrm>
        </p:spPr>
        <p:txBody>
          <a:bodyPr/>
          <a:lstStyle/>
          <a:p>
            <a:r>
              <a:rPr lang="tr-TR" dirty="0" smtClean="0"/>
              <a:t>Konvansiyonel Diyaliz ne kadar </a:t>
            </a:r>
            <a:r>
              <a:rPr lang="tr-TR" dirty="0" err="1" smtClean="0"/>
              <a:t>Klirens</a:t>
            </a:r>
            <a:r>
              <a:rPr lang="tr-TR" dirty="0" smtClean="0"/>
              <a:t> sağlıyor?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13708" y="2805035"/>
            <a:ext cx="10515600" cy="4351338"/>
          </a:xfrm>
        </p:spPr>
        <p:txBody>
          <a:bodyPr>
            <a:normAutofit/>
          </a:bodyPr>
          <a:lstStyle/>
          <a:p>
            <a:r>
              <a:rPr lang="tr-TR" sz="3200" dirty="0" smtClean="0"/>
              <a:t>PD (APD veya CAPD)	8-10 ml/</a:t>
            </a:r>
            <a:r>
              <a:rPr lang="tr-TR" sz="3200" dirty="0" err="1" smtClean="0"/>
              <a:t>dk</a:t>
            </a:r>
            <a:endParaRPr lang="tr-TR" sz="3200" dirty="0" smtClean="0"/>
          </a:p>
          <a:p>
            <a:endParaRPr lang="tr-TR" sz="3200" dirty="0"/>
          </a:p>
          <a:p>
            <a:r>
              <a:rPr lang="tr-TR" sz="3200" dirty="0" smtClean="0"/>
              <a:t>HD (hastada 3 kere)	12-15 ml/</a:t>
            </a:r>
            <a:r>
              <a:rPr lang="tr-TR" sz="3200" dirty="0" err="1" smtClean="0"/>
              <a:t>dk</a:t>
            </a:r>
            <a:endParaRPr lang="tr-TR" sz="3200" dirty="0" smtClean="0"/>
          </a:p>
          <a:p>
            <a:endParaRPr lang="tr-TR" sz="3200" dirty="0"/>
          </a:p>
          <a:p>
            <a:r>
              <a:rPr lang="tr-TR" sz="3200" dirty="0" smtClean="0"/>
              <a:t>Sağlam böbrekler 	&gt;90 ml/</a:t>
            </a:r>
            <a:r>
              <a:rPr lang="tr-TR" sz="3200" dirty="0" err="1" smtClean="0"/>
              <a:t>dk</a:t>
            </a:r>
            <a:r>
              <a:rPr lang="tr-TR" sz="3200" dirty="0" smtClean="0"/>
              <a:t> </a:t>
            </a:r>
            <a:endParaRPr lang="tr-TR" sz="3200" dirty="0"/>
          </a:p>
        </p:txBody>
      </p:sp>
      <p:sp>
        <p:nvSpPr>
          <p:cNvPr id="4" name="Oval 3"/>
          <p:cNvSpPr/>
          <p:nvPr/>
        </p:nvSpPr>
        <p:spPr>
          <a:xfrm>
            <a:off x="1676400" y="3645877"/>
            <a:ext cx="7350370" cy="104335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8687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Klasik </a:t>
            </a:r>
            <a:r>
              <a:rPr lang="tr-TR" dirty="0" err="1" smtClean="0"/>
              <a:t>HD’de</a:t>
            </a:r>
            <a:r>
              <a:rPr lang="tr-TR" dirty="0" smtClean="0"/>
              <a:t> ana sorunlar 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955431" y="2106979"/>
            <a:ext cx="10515600" cy="4351338"/>
          </a:xfrm>
        </p:spPr>
        <p:txBody>
          <a:bodyPr/>
          <a:lstStyle/>
          <a:p>
            <a:r>
              <a:rPr lang="tr-TR" dirty="0" smtClean="0">
                <a:sym typeface="Symbol"/>
              </a:rPr>
              <a:t>Yoğun </a:t>
            </a:r>
            <a:r>
              <a:rPr lang="tr-TR" dirty="0" err="1" smtClean="0">
                <a:sym typeface="Symbol"/>
              </a:rPr>
              <a:t>ultrafilrasyon</a:t>
            </a:r>
            <a:r>
              <a:rPr lang="tr-TR" dirty="0" smtClean="0">
                <a:sym typeface="Symbol"/>
              </a:rPr>
              <a:t> ve </a:t>
            </a:r>
            <a:r>
              <a:rPr lang="tr-TR" dirty="0" err="1" smtClean="0">
                <a:sym typeface="Symbol"/>
              </a:rPr>
              <a:t>hipotansif</a:t>
            </a:r>
            <a:r>
              <a:rPr lang="tr-TR" dirty="0" smtClean="0">
                <a:sym typeface="Symbol"/>
              </a:rPr>
              <a:t> </a:t>
            </a:r>
            <a:r>
              <a:rPr lang="tr-TR" dirty="0" err="1" smtClean="0">
                <a:sym typeface="Symbol"/>
              </a:rPr>
              <a:t>hecmeler</a:t>
            </a:r>
            <a:endParaRPr lang="tr-TR" dirty="0" smtClean="0">
              <a:sym typeface="Symbol"/>
            </a:endParaRPr>
          </a:p>
          <a:p>
            <a:endParaRPr lang="tr-TR" dirty="0" smtClean="0"/>
          </a:p>
          <a:p>
            <a:r>
              <a:rPr lang="tr-TR" dirty="0" err="1" smtClean="0"/>
              <a:t>Hiperfosfatemi</a:t>
            </a:r>
            <a:r>
              <a:rPr lang="tr-TR" dirty="0" smtClean="0"/>
              <a:t> ve </a:t>
            </a:r>
            <a:r>
              <a:rPr lang="tr-TR" dirty="0" err="1" smtClean="0"/>
              <a:t>CaxP</a:t>
            </a:r>
            <a:r>
              <a:rPr lang="tr-TR" dirty="0" smtClean="0"/>
              <a:t> </a:t>
            </a:r>
            <a:r>
              <a:rPr lang="tr-TR" dirty="0" smtClean="0">
                <a:sym typeface="Symbol"/>
              </a:rPr>
              <a:t></a:t>
            </a:r>
          </a:p>
          <a:p>
            <a:endParaRPr lang="tr-TR" dirty="0" smtClean="0"/>
          </a:p>
          <a:p>
            <a:r>
              <a:rPr lang="tr-TR" dirty="0" smtClean="0"/>
              <a:t>Üremik </a:t>
            </a:r>
            <a:r>
              <a:rPr lang="tr-TR" dirty="0" err="1" smtClean="0"/>
              <a:t>vaskülopati</a:t>
            </a:r>
            <a:endParaRPr lang="tr-TR" dirty="0" smtClean="0"/>
          </a:p>
          <a:p>
            <a:endParaRPr lang="tr-TR" dirty="0" smtClean="0">
              <a:sym typeface="Symbol"/>
            </a:endParaRPr>
          </a:p>
          <a:p>
            <a:r>
              <a:rPr lang="tr-TR" dirty="0" err="1" smtClean="0">
                <a:sym typeface="Symbol"/>
              </a:rPr>
              <a:t>Malnütrisyon</a:t>
            </a:r>
            <a:r>
              <a:rPr lang="tr-TR" dirty="0" smtClean="0">
                <a:sym typeface="Symbol"/>
              </a:rPr>
              <a:t> ve büyüme geriliği</a:t>
            </a:r>
          </a:p>
        </p:txBody>
      </p:sp>
      <p:pic>
        <p:nvPicPr>
          <p:cNvPr id="1026" name="Picture 2" descr="Fig. 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2791" y="1944996"/>
            <a:ext cx="3640993" cy="3640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7619999" y="5914237"/>
            <a:ext cx="4126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/>
              <a:t>Ç</a:t>
            </a:r>
            <a:r>
              <a:rPr lang="tr-TR" dirty="0" err="1" smtClean="0"/>
              <a:t>ivilibal</a:t>
            </a:r>
            <a:r>
              <a:rPr lang="tr-TR" dirty="0" smtClean="0"/>
              <a:t> ve ark. </a:t>
            </a:r>
            <a:r>
              <a:rPr lang="tr-TR" dirty="0" err="1" smtClean="0"/>
              <a:t>Pediatric</a:t>
            </a:r>
            <a:r>
              <a:rPr lang="tr-TR" dirty="0" smtClean="0"/>
              <a:t> </a:t>
            </a:r>
            <a:r>
              <a:rPr lang="tr-TR" dirty="0" err="1" smtClean="0"/>
              <a:t>Nephrology</a:t>
            </a:r>
            <a:r>
              <a:rPr lang="tr-TR" dirty="0" smtClean="0"/>
              <a:t> 2006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6094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169" y="1927533"/>
            <a:ext cx="8601076" cy="4016067"/>
          </a:xfrm>
          <a:prstGeom prst="rect">
            <a:avLst/>
          </a:prstGeom>
        </p:spPr>
      </p:pic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1295397" y="552694"/>
            <a:ext cx="10515600" cy="1325563"/>
          </a:xfrm>
        </p:spPr>
        <p:txBody>
          <a:bodyPr/>
          <a:lstStyle/>
          <a:p>
            <a:r>
              <a:rPr lang="tr-TR" dirty="0" smtClean="0"/>
              <a:t>Coğrafi bölgeye göre </a:t>
            </a:r>
            <a:r>
              <a:rPr lang="tr-TR" dirty="0" err="1" smtClean="0"/>
              <a:t>mortalite</a:t>
            </a:r>
            <a:r>
              <a:rPr lang="tr-TR" dirty="0" smtClean="0"/>
              <a:t> değişimi</a:t>
            </a:r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3170832" y="6087180"/>
            <a:ext cx="5451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Dialysis Outcomes and Practice Patterns Study (DOPPS)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6395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436077" y="271340"/>
            <a:ext cx="10515600" cy="1325563"/>
          </a:xfrm>
        </p:spPr>
        <p:txBody>
          <a:bodyPr/>
          <a:lstStyle/>
          <a:p>
            <a:r>
              <a:rPr lang="tr-TR" dirty="0" smtClean="0"/>
              <a:t>Daha etkin Hemodiyaliz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9044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tr-TR" dirty="0" smtClean="0"/>
              <a:t>UF </a:t>
            </a:r>
            <a:r>
              <a:rPr lang="tr-TR" dirty="0" err="1" smtClean="0"/>
              <a:t>kontrolu</a:t>
            </a:r>
            <a:r>
              <a:rPr lang="tr-TR" dirty="0" smtClean="0"/>
              <a:t> ve </a:t>
            </a:r>
            <a:r>
              <a:rPr lang="tr-TR" dirty="0" err="1" smtClean="0"/>
              <a:t>hipotansif</a:t>
            </a:r>
            <a:r>
              <a:rPr lang="tr-TR" dirty="0" smtClean="0"/>
              <a:t> </a:t>
            </a:r>
            <a:r>
              <a:rPr lang="tr-TR" dirty="0" err="1" smtClean="0"/>
              <a:t>hecmelerin</a:t>
            </a:r>
            <a:r>
              <a:rPr lang="tr-TR" dirty="0" smtClean="0"/>
              <a:t> engellenmesi</a:t>
            </a:r>
          </a:p>
          <a:p>
            <a:pPr>
              <a:lnSpc>
                <a:spcPct val="150000"/>
              </a:lnSpc>
            </a:pPr>
            <a:r>
              <a:rPr lang="tr-TR" dirty="0" err="1" smtClean="0"/>
              <a:t>Ultrapür</a:t>
            </a:r>
            <a:r>
              <a:rPr lang="tr-TR" dirty="0" smtClean="0"/>
              <a:t> diyaliz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‘High </a:t>
            </a:r>
            <a:r>
              <a:rPr lang="tr-TR" dirty="0" err="1" smtClean="0"/>
              <a:t>flux</a:t>
            </a:r>
            <a:r>
              <a:rPr lang="tr-TR" dirty="0" smtClean="0"/>
              <a:t>’ </a:t>
            </a:r>
            <a:r>
              <a:rPr lang="tr-TR" dirty="0" err="1" smtClean="0"/>
              <a:t>diyalizör</a:t>
            </a:r>
            <a:endParaRPr lang="tr-TR" dirty="0" smtClean="0"/>
          </a:p>
          <a:p>
            <a:pPr>
              <a:lnSpc>
                <a:spcPct val="150000"/>
              </a:lnSpc>
            </a:pPr>
            <a:r>
              <a:rPr lang="tr-TR" dirty="0" smtClean="0"/>
              <a:t>Yüksek konveksiyon volümü (</a:t>
            </a:r>
            <a:r>
              <a:rPr lang="tr-TR" dirty="0" err="1" smtClean="0"/>
              <a:t>Hemodiafiltrasyon</a:t>
            </a:r>
            <a:r>
              <a:rPr lang="tr-TR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Diyaliz süresinin uzatılması</a:t>
            </a:r>
          </a:p>
          <a:p>
            <a:pPr lvl="1"/>
            <a:r>
              <a:rPr lang="tr-TR" dirty="0" smtClean="0"/>
              <a:t>DHD ‘Daily </a:t>
            </a:r>
            <a:r>
              <a:rPr lang="tr-TR" dirty="0" err="1"/>
              <a:t>Hemodialysis</a:t>
            </a:r>
            <a:r>
              <a:rPr lang="tr-TR" dirty="0"/>
              <a:t>’ </a:t>
            </a:r>
          </a:p>
          <a:p>
            <a:pPr lvl="1"/>
            <a:r>
              <a:rPr lang="tr-TR" dirty="0"/>
              <a:t>NIHD ‘</a:t>
            </a:r>
            <a:r>
              <a:rPr lang="tr-TR" dirty="0" err="1"/>
              <a:t>Nocturnal</a:t>
            </a:r>
            <a:r>
              <a:rPr lang="tr-TR" dirty="0"/>
              <a:t> </a:t>
            </a:r>
            <a:r>
              <a:rPr lang="tr-TR" dirty="0" err="1"/>
              <a:t>Intermittant</a:t>
            </a:r>
            <a:r>
              <a:rPr lang="tr-TR" dirty="0"/>
              <a:t> </a:t>
            </a:r>
            <a:r>
              <a:rPr lang="tr-TR" dirty="0" err="1"/>
              <a:t>Hemodialysis</a:t>
            </a:r>
            <a:r>
              <a:rPr lang="tr-TR" dirty="0"/>
              <a:t>’</a:t>
            </a:r>
          </a:p>
          <a:p>
            <a:pPr lvl="1"/>
            <a:r>
              <a:rPr lang="tr-TR" dirty="0"/>
              <a:t>NHHD ‘</a:t>
            </a:r>
            <a:r>
              <a:rPr lang="tr-TR" dirty="0" err="1"/>
              <a:t>Nocturnal</a:t>
            </a:r>
            <a:r>
              <a:rPr lang="tr-TR" dirty="0"/>
              <a:t> Home </a:t>
            </a:r>
            <a:r>
              <a:rPr lang="tr-TR" dirty="0" err="1"/>
              <a:t>Hemodialysis</a:t>
            </a:r>
            <a:r>
              <a:rPr lang="tr-TR" dirty="0"/>
              <a:t>’</a:t>
            </a:r>
          </a:p>
          <a:p>
            <a:pPr>
              <a:lnSpc>
                <a:spcPct val="150000"/>
              </a:lnSpc>
            </a:pPr>
            <a:endParaRPr lang="tr-TR" dirty="0" smtClean="0"/>
          </a:p>
          <a:p>
            <a:pPr>
              <a:lnSpc>
                <a:spcPct val="150000"/>
              </a:lnSpc>
            </a:pPr>
            <a:endParaRPr lang="tr-TR" dirty="0" smtClean="0"/>
          </a:p>
          <a:p>
            <a:pPr>
              <a:lnSpc>
                <a:spcPct val="150000"/>
              </a:lnSpc>
            </a:pPr>
            <a:endParaRPr lang="tr-TR" dirty="0" smtClean="0"/>
          </a:p>
          <a:p>
            <a:pPr>
              <a:lnSpc>
                <a:spcPct val="150000"/>
              </a:lnSpc>
            </a:pPr>
            <a:endParaRPr lang="tr-TR" dirty="0" smtClean="0"/>
          </a:p>
          <a:p>
            <a:pPr>
              <a:lnSpc>
                <a:spcPct val="15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0589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436077" y="271340"/>
            <a:ext cx="10515600" cy="1325563"/>
          </a:xfrm>
        </p:spPr>
        <p:txBody>
          <a:bodyPr/>
          <a:lstStyle/>
          <a:p>
            <a:r>
              <a:rPr lang="tr-TR" dirty="0" smtClean="0"/>
              <a:t>Daha etkin Hemodiyaliz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9044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tr-TR" dirty="0" smtClean="0"/>
              <a:t>UF </a:t>
            </a:r>
            <a:r>
              <a:rPr lang="tr-TR" dirty="0" err="1" smtClean="0"/>
              <a:t>kontrolu</a:t>
            </a:r>
            <a:r>
              <a:rPr lang="tr-TR" dirty="0" smtClean="0"/>
              <a:t> ve </a:t>
            </a:r>
            <a:r>
              <a:rPr lang="tr-TR" dirty="0" err="1" smtClean="0"/>
              <a:t>hipotansif</a:t>
            </a:r>
            <a:r>
              <a:rPr lang="tr-TR" dirty="0" smtClean="0"/>
              <a:t> </a:t>
            </a:r>
            <a:r>
              <a:rPr lang="tr-TR" dirty="0" err="1" smtClean="0"/>
              <a:t>hecmelerin</a:t>
            </a:r>
            <a:r>
              <a:rPr lang="tr-TR" dirty="0" smtClean="0"/>
              <a:t> engellenmesi</a:t>
            </a:r>
          </a:p>
          <a:p>
            <a:pPr>
              <a:lnSpc>
                <a:spcPct val="150000"/>
              </a:lnSpc>
            </a:pPr>
            <a:r>
              <a:rPr lang="tr-TR" dirty="0" err="1" smtClean="0">
                <a:solidFill>
                  <a:schemeClr val="bg1">
                    <a:lumMod val="65000"/>
                  </a:schemeClr>
                </a:solidFill>
              </a:rPr>
              <a:t>Ultrapür</a:t>
            </a: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 diyaliz</a:t>
            </a:r>
          </a:p>
          <a:p>
            <a:pPr>
              <a:lnSpc>
                <a:spcPct val="150000"/>
              </a:lnSpc>
            </a:pP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‘High </a:t>
            </a:r>
            <a:r>
              <a:rPr lang="tr-TR" dirty="0" err="1" smtClean="0">
                <a:solidFill>
                  <a:schemeClr val="bg1">
                    <a:lumMod val="65000"/>
                  </a:schemeClr>
                </a:solidFill>
              </a:rPr>
              <a:t>flux</a:t>
            </a: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’ </a:t>
            </a:r>
            <a:r>
              <a:rPr lang="tr-TR" dirty="0" err="1" smtClean="0">
                <a:solidFill>
                  <a:schemeClr val="bg1">
                    <a:lumMod val="65000"/>
                  </a:schemeClr>
                </a:solidFill>
              </a:rPr>
              <a:t>diyalizör</a:t>
            </a:r>
            <a:endParaRPr lang="tr-TR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Yüksek konveksiyon volümü (</a:t>
            </a:r>
            <a:r>
              <a:rPr lang="tr-TR" dirty="0" err="1" smtClean="0">
                <a:solidFill>
                  <a:schemeClr val="bg1">
                    <a:lumMod val="65000"/>
                  </a:schemeClr>
                </a:solidFill>
              </a:rPr>
              <a:t>Hemodiafiltrasyon</a:t>
            </a: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Diyaliz süresinin uzatılması</a:t>
            </a:r>
          </a:p>
          <a:p>
            <a:pPr lvl="1"/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DHD ‘Daily </a:t>
            </a:r>
            <a:r>
              <a:rPr lang="tr-TR" dirty="0" err="1">
                <a:solidFill>
                  <a:schemeClr val="bg1">
                    <a:lumMod val="65000"/>
                  </a:schemeClr>
                </a:solidFill>
              </a:rPr>
              <a:t>Hemodialysis</a:t>
            </a:r>
            <a:r>
              <a:rPr lang="tr-TR" dirty="0">
                <a:solidFill>
                  <a:schemeClr val="bg1">
                    <a:lumMod val="65000"/>
                  </a:schemeClr>
                </a:solidFill>
              </a:rPr>
              <a:t>’ </a:t>
            </a:r>
          </a:p>
          <a:p>
            <a:pPr lvl="1"/>
            <a:r>
              <a:rPr lang="tr-TR" dirty="0">
                <a:solidFill>
                  <a:schemeClr val="bg1">
                    <a:lumMod val="65000"/>
                  </a:schemeClr>
                </a:solidFill>
              </a:rPr>
              <a:t>NIHD ‘</a:t>
            </a:r>
            <a:r>
              <a:rPr lang="tr-TR" dirty="0" err="1">
                <a:solidFill>
                  <a:schemeClr val="bg1">
                    <a:lumMod val="65000"/>
                  </a:schemeClr>
                </a:solidFill>
              </a:rPr>
              <a:t>Nocturnal</a:t>
            </a:r>
            <a:r>
              <a:rPr lang="tr-TR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tr-TR" dirty="0" err="1">
                <a:solidFill>
                  <a:schemeClr val="bg1">
                    <a:lumMod val="65000"/>
                  </a:schemeClr>
                </a:solidFill>
              </a:rPr>
              <a:t>Intermittant</a:t>
            </a:r>
            <a:r>
              <a:rPr lang="tr-TR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tr-TR" dirty="0" err="1">
                <a:solidFill>
                  <a:schemeClr val="bg1">
                    <a:lumMod val="65000"/>
                  </a:schemeClr>
                </a:solidFill>
              </a:rPr>
              <a:t>Hemodialysis</a:t>
            </a:r>
            <a:r>
              <a:rPr lang="tr-TR" dirty="0">
                <a:solidFill>
                  <a:schemeClr val="bg1">
                    <a:lumMod val="65000"/>
                  </a:schemeClr>
                </a:solidFill>
              </a:rPr>
              <a:t>’</a:t>
            </a:r>
          </a:p>
          <a:p>
            <a:pPr lvl="1"/>
            <a:r>
              <a:rPr lang="tr-TR" dirty="0">
                <a:solidFill>
                  <a:schemeClr val="bg1">
                    <a:lumMod val="65000"/>
                  </a:schemeClr>
                </a:solidFill>
              </a:rPr>
              <a:t>NHHD ‘</a:t>
            </a:r>
            <a:r>
              <a:rPr lang="tr-TR" dirty="0" err="1">
                <a:solidFill>
                  <a:schemeClr val="bg1">
                    <a:lumMod val="65000"/>
                  </a:schemeClr>
                </a:solidFill>
              </a:rPr>
              <a:t>Nocturnal</a:t>
            </a:r>
            <a:r>
              <a:rPr lang="tr-TR" dirty="0">
                <a:solidFill>
                  <a:schemeClr val="bg1">
                    <a:lumMod val="65000"/>
                  </a:schemeClr>
                </a:solidFill>
              </a:rPr>
              <a:t> Home </a:t>
            </a:r>
            <a:r>
              <a:rPr lang="tr-TR" dirty="0" err="1">
                <a:solidFill>
                  <a:schemeClr val="bg1">
                    <a:lumMod val="65000"/>
                  </a:schemeClr>
                </a:solidFill>
              </a:rPr>
              <a:t>Hemodialysis</a:t>
            </a:r>
            <a:r>
              <a:rPr lang="tr-TR" dirty="0">
                <a:solidFill>
                  <a:schemeClr val="bg1">
                    <a:lumMod val="65000"/>
                  </a:schemeClr>
                </a:solidFill>
              </a:rPr>
              <a:t>’</a:t>
            </a:r>
          </a:p>
          <a:p>
            <a:pPr>
              <a:lnSpc>
                <a:spcPct val="150000"/>
              </a:lnSpc>
            </a:pPr>
            <a:endParaRPr lang="tr-TR" dirty="0" smtClean="0"/>
          </a:p>
          <a:p>
            <a:pPr>
              <a:lnSpc>
                <a:spcPct val="150000"/>
              </a:lnSpc>
            </a:pPr>
            <a:endParaRPr lang="tr-TR" dirty="0" smtClean="0"/>
          </a:p>
          <a:p>
            <a:pPr>
              <a:lnSpc>
                <a:spcPct val="150000"/>
              </a:lnSpc>
            </a:pPr>
            <a:endParaRPr lang="tr-TR" dirty="0" smtClean="0"/>
          </a:p>
          <a:p>
            <a:pPr>
              <a:lnSpc>
                <a:spcPct val="150000"/>
              </a:lnSpc>
            </a:pPr>
            <a:endParaRPr lang="tr-TR" dirty="0" smtClean="0"/>
          </a:p>
          <a:p>
            <a:pPr>
              <a:lnSpc>
                <a:spcPct val="15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23895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400" dirty="0" err="1" smtClean="0"/>
              <a:t>Ultrafiltrasyonun</a:t>
            </a:r>
            <a:r>
              <a:rPr lang="tr-TR" sz="4400" dirty="0" smtClean="0"/>
              <a:t> (UF) </a:t>
            </a:r>
            <a:r>
              <a:rPr lang="tr-TR" sz="4400" dirty="0" err="1" smtClean="0"/>
              <a:t>kontrolu</a:t>
            </a:r>
            <a:r>
              <a:rPr lang="tr-TR" sz="4400" dirty="0" smtClean="0"/>
              <a:t> ve hipotansiyonun engellenmesi</a:t>
            </a:r>
            <a:endParaRPr lang="tr-TR" sz="4400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880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HD’de</a:t>
            </a:r>
            <a:r>
              <a:rPr lang="tr-TR" dirty="0" smtClean="0"/>
              <a:t> hipertansiyonun klasik </a:t>
            </a:r>
            <a:r>
              <a:rPr lang="tr-TR" dirty="0" err="1" smtClean="0"/>
              <a:t>kontrolu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70005" y="4662610"/>
            <a:ext cx="4030639" cy="5658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3200" dirty="0" smtClean="0"/>
              <a:t>Anti-</a:t>
            </a:r>
            <a:r>
              <a:rPr lang="tr-TR" sz="3200" dirty="0" err="1" smtClean="0"/>
              <a:t>hipertansif</a:t>
            </a:r>
            <a:r>
              <a:rPr lang="tr-TR" sz="3200" dirty="0" smtClean="0"/>
              <a:t> tedavi</a:t>
            </a:r>
          </a:p>
          <a:p>
            <a:pPr marL="0" indent="0">
              <a:buNone/>
            </a:pPr>
            <a:endParaRPr lang="tr-TR" sz="3200" dirty="0" smtClean="0"/>
          </a:p>
          <a:p>
            <a:pPr marL="0" indent="0">
              <a:buNone/>
            </a:pPr>
            <a:endParaRPr lang="tr-TR" sz="3200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3899778" y="5563142"/>
            <a:ext cx="3851031" cy="5658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3200" dirty="0" smtClean="0"/>
              <a:t>İLAÇ BAZLI YAKLAŞIM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tr-TR" sz="32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tr-TR" sz="3200" dirty="0"/>
          </a:p>
        </p:txBody>
      </p:sp>
      <p:sp>
        <p:nvSpPr>
          <p:cNvPr id="5" name="Aşağı Ok 4"/>
          <p:cNvSpPr/>
          <p:nvPr/>
        </p:nvSpPr>
        <p:spPr>
          <a:xfrm>
            <a:off x="5246480" y="3561327"/>
            <a:ext cx="1090246" cy="4923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İçerik Yer Tutucusu 2"/>
          <p:cNvSpPr txBox="1">
            <a:spLocks/>
          </p:cNvSpPr>
          <p:nvPr/>
        </p:nvSpPr>
        <p:spPr>
          <a:xfrm>
            <a:off x="3796436" y="2358134"/>
            <a:ext cx="4030639" cy="565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tr-TR" sz="3200" dirty="0" smtClean="0"/>
              <a:t>Hipertansiyon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tr-TR" sz="3200" dirty="0" smtClean="0"/>
          </a:p>
          <a:p>
            <a:pPr marL="0" indent="0" algn="ctr">
              <a:buFont typeface="Arial" panose="020B0604020202020204" pitchFamily="34" charset="0"/>
              <a:buNone/>
            </a:pP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2299112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29240" y="152400"/>
            <a:ext cx="9035376" cy="1325563"/>
          </a:xfrm>
        </p:spPr>
        <p:txBody>
          <a:bodyPr>
            <a:normAutofit/>
          </a:bodyPr>
          <a:lstStyle/>
          <a:p>
            <a:pPr algn="ctr"/>
            <a:r>
              <a:rPr lang="tr-TR" sz="4000" dirty="0" smtClean="0"/>
              <a:t>HD sırasında </a:t>
            </a:r>
            <a:r>
              <a:rPr lang="tr-TR" sz="4000" dirty="0" err="1" smtClean="0"/>
              <a:t>ultrafiltrasyonun</a:t>
            </a:r>
            <a:r>
              <a:rPr lang="tr-TR" sz="4000" dirty="0" smtClean="0"/>
              <a:t> arttırılması ve kısır döngü</a:t>
            </a:r>
            <a:endParaRPr lang="tr-TR" sz="4000" dirty="0"/>
          </a:p>
        </p:txBody>
      </p:sp>
      <p:sp>
        <p:nvSpPr>
          <p:cNvPr id="3" name="Metin kutusu 2"/>
          <p:cNvSpPr txBox="1"/>
          <p:nvPr/>
        </p:nvSpPr>
        <p:spPr>
          <a:xfrm>
            <a:off x="5359666" y="2107378"/>
            <a:ext cx="2300052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tr-TR" sz="2800" dirty="0" smtClean="0"/>
              <a:t>Hipertansiyon</a:t>
            </a:r>
            <a:endParaRPr lang="tr-TR" sz="2800" dirty="0"/>
          </a:p>
        </p:txBody>
      </p:sp>
      <p:sp>
        <p:nvSpPr>
          <p:cNvPr id="4" name="Metin kutusu 3"/>
          <p:cNvSpPr txBox="1"/>
          <p:nvPr/>
        </p:nvSpPr>
        <p:spPr>
          <a:xfrm>
            <a:off x="4327596" y="3145332"/>
            <a:ext cx="4300600" cy="95410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tr-TR" sz="2800" dirty="0" err="1" smtClean="0"/>
              <a:t>Ultrafiltrasyonun</a:t>
            </a:r>
            <a:r>
              <a:rPr lang="tr-TR" sz="2800" dirty="0" smtClean="0"/>
              <a:t> arttırılması</a:t>
            </a:r>
          </a:p>
          <a:p>
            <a:pPr algn="ctr"/>
            <a:r>
              <a:rPr lang="tr-TR" sz="2800" dirty="0"/>
              <a:t>v</a:t>
            </a:r>
            <a:r>
              <a:rPr lang="tr-TR" sz="2800" dirty="0" smtClean="0"/>
              <a:t>e kuru tartının azaltılması</a:t>
            </a:r>
            <a:endParaRPr lang="tr-TR" sz="2800" dirty="0"/>
          </a:p>
        </p:txBody>
      </p:sp>
      <p:sp>
        <p:nvSpPr>
          <p:cNvPr id="5" name="Metin kutusu 4"/>
          <p:cNvSpPr txBox="1"/>
          <p:nvPr/>
        </p:nvSpPr>
        <p:spPr>
          <a:xfrm>
            <a:off x="3908773" y="4619231"/>
            <a:ext cx="5143075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tr-TR" sz="2800" dirty="0" smtClean="0"/>
              <a:t>HD sırasında hipotansiyon gelişimi</a:t>
            </a:r>
            <a:endParaRPr lang="tr-TR" sz="2800" dirty="0"/>
          </a:p>
        </p:txBody>
      </p:sp>
      <p:sp>
        <p:nvSpPr>
          <p:cNvPr id="6" name="Metin kutusu 5"/>
          <p:cNvSpPr txBox="1"/>
          <p:nvPr/>
        </p:nvSpPr>
        <p:spPr>
          <a:xfrm>
            <a:off x="5322540" y="5672175"/>
            <a:ext cx="2337178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tr-TR" sz="2800" dirty="0" err="1" smtClean="0"/>
              <a:t>Na</a:t>
            </a:r>
            <a:r>
              <a:rPr lang="tr-TR" sz="2800" dirty="0" smtClean="0"/>
              <a:t> Cl verilmesi</a:t>
            </a:r>
          </a:p>
        </p:txBody>
      </p:sp>
      <p:sp>
        <p:nvSpPr>
          <p:cNvPr id="7" name="Aşağı Ok 6"/>
          <p:cNvSpPr/>
          <p:nvPr/>
        </p:nvSpPr>
        <p:spPr>
          <a:xfrm>
            <a:off x="6036318" y="2847859"/>
            <a:ext cx="877454" cy="1399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Aşağı Ok 7"/>
          <p:cNvSpPr/>
          <p:nvPr/>
        </p:nvSpPr>
        <p:spPr>
          <a:xfrm>
            <a:off x="6036318" y="4289075"/>
            <a:ext cx="877454" cy="1399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Aşağı Ok 8"/>
          <p:cNvSpPr/>
          <p:nvPr/>
        </p:nvSpPr>
        <p:spPr>
          <a:xfrm>
            <a:off x="6054793" y="5354105"/>
            <a:ext cx="877454" cy="1399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U Dönüş Oku 9"/>
          <p:cNvSpPr/>
          <p:nvPr/>
        </p:nvSpPr>
        <p:spPr>
          <a:xfrm rot="16200000">
            <a:off x="1615570" y="2951407"/>
            <a:ext cx="4248859" cy="2296066"/>
          </a:xfrm>
          <a:prstGeom prst="uturnArrow">
            <a:avLst>
              <a:gd name="adj1" fmla="val 25000"/>
              <a:gd name="adj2" fmla="val 25000"/>
              <a:gd name="adj3" fmla="val 17159"/>
              <a:gd name="adj4" fmla="val 43750"/>
              <a:gd name="adj5" fmla="val 7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928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1691" y="1610834"/>
            <a:ext cx="6655109" cy="3611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2702169" y="247895"/>
            <a:ext cx="5539154" cy="1325563"/>
          </a:xfrm>
        </p:spPr>
        <p:txBody>
          <a:bodyPr/>
          <a:lstStyle/>
          <a:p>
            <a:r>
              <a:rPr lang="tr-TR" dirty="0" smtClean="0"/>
              <a:t>UF artışı ve </a:t>
            </a:r>
            <a:r>
              <a:rPr lang="tr-TR" dirty="0" err="1" smtClean="0"/>
              <a:t>mortalite</a:t>
            </a:r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398587" y="5653445"/>
            <a:ext cx="11230708" cy="523220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r-TR" sz="2800" dirty="0" err="1"/>
              <a:t>Ultrafiltrasyon</a:t>
            </a:r>
            <a:r>
              <a:rPr lang="tr-TR" sz="2800" dirty="0"/>
              <a:t> &lt; %</a:t>
            </a:r>
            <a:r>
              <a:rPr lang="tr-TR" sz="2800" dirty="0" smtClean="0"/>
              <a:t>1.25 tartı / saat. </a:t>
            </a:r>
            <a:r>
              <a:rPr lang="tr-TR" sz="2800" dirty="0"/>
              <a:t>Gerekir ise </a:t>
            </a:r>
            <a:r>
              <a:rPr lang="tr-TR" sz="2800" dirty="0" err="1"/>
              <a:t>Dx</a:t>
            </a:r>
            <a:r>
              <a:rPr lang="tr-TR" sz="2800" dirty="0"/>
              <a:t> süresinin uzatılması</a:t>
            </a:r>
          </a:p>
        </p:txBody>
      </p:sp>
    </p:spTree>
    <p:extLst>
      <p:ext uri="{BB962C8B-B14F-4D97-AF65-F5344CB8AC3E}">
        <p14:creationId xmlns:p14="http://schemas.microsoft.com/office/powerpoint/2010/main" val="1214813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HD’de</a:t>
            </a:r>
            <a:r>
              <a:rPr lang="tr-TR" dirty="0" smtClean="0"/>
              <a:t> hipertansiyonun </a:t>
            </a:r>
            <a:r>
              <a:rPr lang="tr-TR" dirty="0" err="1" smtClean="0"/>
              <a:t>kontrolu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12985" y="1817077"/>
            <a:ext cx="8897815" cy="4535731"/>
          </a:xfrm>
        </p:spPr>
        <p:txBody>
          <a:bodyPr>
            <a:normAutofit lnSpcReduction="10000"/>
          </a:bodyPr>
          <a:lstStyle/>
          <a:p>
            <a:r>
              <a:rPr lang="tr-TR" dirty="0" err="1" smtClean="0"/>
              <a:t>İnterdiyalitik</a:t>
            </a:r>
            <a:r>
              <a:rPr lang="tr-TR" dirty="0" smtClean="0"/>
              <a:t> tartı alımının kısıtlanması (&lt;%4)</a:t>
            </a:r>
          </a:p>
          <a:p>
            <a:endParaRPr lang="tr-TR" dirty="0"/>
          </a:p>
          <a:p>
            <a:r>
              <a:rPr lang="tr-TR" dirty="0" smtClean="0"/>
              <a:t>Tuz alımının </a:t>
            </a:r>
            <a:r>
              <a:rPr lang="tr-TR" dirty="0" err="1" smtClean="0"/>
              <a:t>kontrolu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err="1" smtClean="0"/>
              <a:t>Diyalizat</a:t>
            </a:r>
            <a:r>
              <a:rPr lang="tr-TR" dirty="0" smtClean="0"/>
              <a:t> </a:t>
            </a:r>
            <a:r>
              <a:rPr lang="tr-TR" dirty="0" smtClean="0">
                <a:sym typeface="Symbol"/>
              </a:rPr>
              <a:t></a:t>
            </a:r>
            <a:r>
              <a:rPr lang="tr-TR" dirty="0" err="1" smtClean="0"/>
              <a:t>Na</a:t>
            </a:r>
            <a:r>
              <a:rPr lang="tr-TR" dirty="0" smtClean="0">
                <a:sym typeface="Symbol"/>
              </a:rPr>
              <a:t></a:t>
            </a:r>
            <a:r>
              <a:rPr lang="tr-TR" dirty="0" smtClean="0"/>
              <a:t> (</a:t>
            </a:r>
            <a:r>
              <a:rPr lang="tr-TR" dirty="0" err="1" smtClean="0"/>
              <a:t>NaD</a:t>
            </a:r>
            <a:r>
              <a:rPr lang="tr-TR" dirty="0" smtClean="0"/>
              <a:t>) düşürülmesi</a:t>
            </a:r>
          </a:p>
          <a:p>
            <a:endParaRPr lang="tr-TR" dirty="0" smtClean="0"/>
          </a:p>
          <a:p>
            <a:r>
              <a:rPr lang="tr-TR" dirty="0" smtClean="0"/>
              <a:t>Kuru tartının saptanması ve BCM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err="1" smtClean="0"/>
              <a:t>Kontrollu</a:t>
            </a:r>
            <a:r>
              <a:rPr lang="tr-TR" dirty="0" smtClean="0"/>
              <a:t> </a:t>
            </a:r>
            <a:r>
              <a:rPr lang="tr-TR" dirty="0" err="1" smtClean="0"/>
              <a:t>ultrafiltrasyon</a:t>
            </a:r>
            <a:r>
              <a:rPr lang="tr-TR" dirty="0" smtClean="0"/>
              <a:t> ve </a:t>
            </a:r>
            <a:r>
              <a:rPr lang="tr-TR" dirty="0" err="1" smtClean="0"/>
              <a:t>Dx</a:t>
            </a:r>
            <a:r>
              <a:rPr lang="tr-TR" dirty="0" smtClean="0"/>
              <a:t> seansının uzatılması</a:t>
            </a:r>
          </a:p>
          <a:p>
            <a:endParaRPr lang="tr-TR" dirty="0" smtClean="0"/>
          </a:p>
          <a:p>
            <a:endParaRPr lang="tr-TR" dirty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6928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24873" y="1709738"/>
            <a:ext cx="10922577" cy="2852737"/>
          </a:xfrm>
        </p:spPr>
        <p:txBody>
          <a:bodyPr>
            <a:normAutofit/>
          </a:bodyPr>
          <a:lstStyle/>
          <a:p>
            <a:pPr algn="ctr"/>
            <a:r>
              <a:rPr lang="tr-TR" sz="4000" dirty="0" smtClean="0"/>
              <a:t>Kuru tartının saptanması ve </a:t>
            </a:r>
            <a:r>
              <a:rPr lang="tr-TR" sz="4000" dirty="0" smtClean="0"/>
              <a:t/>
            </a:r>
            <a:br>
              <a:rPr lang="tr-TR" sz="4000" dirty="0" smtClean="0"/>
            </a:br>
            <a:r>
              <a:rPr lang="tr-TR" sz="4000" dirty="0" smtClean="0"/>
              <a:t>Vücut </a:t>
            </a:r>
            <a:r>
              <a:rPr lang="tr-TR" sz="4000" dirty="0" smtClean="0"/>
              <a:t>Kompozisyon Ölçümü (BCM)</a:t>
            </a:r>
            <a:br>
              <a:rPr lang="tr-TR" sz="4000" dirty="0" smtClean="0"/>
            </a:br>
            <a:endParaRPr lang="tr-TR" sz="400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sz="3600" dirty="0">
              <a:solidFill>
                <a:schemeClr val="tx2"/>
              </a:solidFill>
            </a:endParaRPr>
          </a:p>
          <a:p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427527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3"/>
          <p:cNvSpPr>
            <a:spLocks noGrp="1"/>
          </p:cNvSpPr>
          <p:nvPr>
            <p:ph type="ftr" idx="10"/>
          </p:nvPr>
        </p:nvSpPr>
        <p:spPr>
          <a:xfrm>
            <a:off x="1524000" y="5994400"/>
            <a:ext cx="7677150" cy="8636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lIns="180000" tIns="0" rIns="180000" bIns="0" rtlCol="0" anchor="ctr" anchorCtr="0">
            <a:no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en-US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–"/>
              <a:defRPr kumimoji="0" lang="en-US" altLang="en-US" sz="1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en-US" altLang="en-US" sz="1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–"/>
              <a:defRPr kumimoji="0" lang="en-US" altLang="en-US" sz="1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defRPr kumimoji="0" lang="en-US" altLang="en-US" sz="1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1000">
                <a:solidFill>
                  <a:srgbClr val="333333"/>
                </a:solidFill>
              </a:rPr>
              <a:t>Nephrology Dialysis Transplantation, Volume 23, Issue 9, September 2008, Pages 2965–2971, https://doi.org/10.1093/ndt/gfn228</a:t>
            </a:r>
          </a:p>
          <a:p>
            <a:pPr marL="0" indent="0"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800">
                <a:solidFill>
                  <a:srgbClr val="2A2A2A"/>
                </a:solidFill>
              </a:rPr>
              <a:t>The content of this slide may be subject to copyright: please see the slide notes for details.</a:t>
            </a:r>
            <a:endParaRPr lang="en-US" altLang="en-US" sz="800">
              <a:solidFill>
                <a:srgbClr val="333333"/>
              </a:solidFill>
            </a:endParaRPr>
          </a:p>
        </p:txBody>
      </p:sp>
      <p:sp>
        <p:nvSpPr>
          <p:cNvPr id="5123" name="Title 1"/>
          <p:cNvSpPr>
            <a:spLocks noGrp="1"/>
          </p:cNvSpPr>
          <p:nvPr>
            <p:ph type="title"/>
          </p:nvPr>
        </p:nvSpPr>
        <p:spPr>
          <a:xfrm>
            <a:off x="1981200" y="425451"/>
            <a:ext cx="6108700" cy="612775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0" tIns="0" rIns="0" bIns="0" rtlCol="0" anchor="t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6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1600" b="1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1600" b="1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1600" b="1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1600" b="1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lvl="0"/>
            <a:r>
              <a:rPr lang="en-US" altLang="en-US"/>
              <a:t>Fig. 1 </a:t>
            </a:r>
            <a:r>
              <a:rPr lang="en-US" altLang="en-US" b="0"/>
              <a:t>Hydration reference plot (HRP).
</a:t>
            </a:r>
          </a:p>
        </p:txBody>
      </p:sp>
      <p:pic>
        <p:nvPicPr>
          <p:cNvPr id="512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8162" y="6267450"/>
            <a:ext cx="1058862" cy="29845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5125" name="New picture"/>
          <p:cNvPicPr/>
          <p:nvPr/>
        </p:nvPicPr>
        <p:blipFill>
          <a:blip r:embed="rId4"/>
          <a:stretch>
            <a:fillRect/>
          </a:stretch>
        </p:blipFill>
        <p:spPr>
          <a:xfrm>
            <a:off x="1913670" y="1395045"/>
            <a:ext cx="7514492" cy="4487809"/>
          </a:xfrm>
          <a:prstGeom prst="rect">
            <a:avLst/>
          </a:prstGeom>
        </p:spPr>
      </p:pic>
      <p:sp>
        <p:nvSpPr>
          <p:cNvPr id="6" name="Başlık 3"/>
          <p:cNvSpPr txBox="1">
            <a:spLocks/>
          </p:cNvSpPr>
          <p:nvPr/>
        </p:nvSpPr>
        <p:spPr bwMode="auto">
          <a:xfrm>
            <a:off x="401393" y="59468"/>
            <a:ext cx="10515600" cy="13255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FAA26D3D-D897-4be2-8F04-BA451C77F1D7}"/>
          </a:ex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600" dirty="0" err="1"/>
              <a:t>H</a:t>
            </a:r>
            <a:r>
              <a:rPr lang="tr-TR" sz="3600" dirty="0" err="1" smtClean="0"/>
              <a:t>idrasyon</a:t>
            </a:r>
            <a:r>
              <a:rPr lang="tr-TR" sz="3600" dirty="0" smtClean="0"/>
              <a:t> ve hipertansiyon ilişkisi - BCM</a:t>
            </a:r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18563120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840" y="1524000"/>
            <a:ext cx="10996574" cy="4599709"/>
          </a:xfrm>
          <a:prstGeom prst="rect">
            <a:avLst/>
          </a:prstGeom>
        </p:spPr>
      </p:pic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650630" y="16583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tr-TR" sz="3600" dirty="0" err="1" smtClean="0"/>
              <a:t>Hidrasyon</a:t>
            </a:r>
            <a:r>
              <a:rPr lang="tr-TR" sz="3600" dirty="0" smtClean="0"/>
              <a:t> ve hipertansiyon ilişkisi - BCM</a:t>
            </a:r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4033404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Kontrollü </a:t>
            </a:r>
            <a:r>
              <a:rPr lang="tr-TR" dirty="0" err="1" smtClean="0"/>
              <a:t>Ultrafiltrasyon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49923" y="2200763"/>
            <a:ext cx="10515600" cy="4351338"/>
          </a:xfrm>
        </p:spPr>
        <p:txBody>
          <a:bodyPr/>
          <a:lstStyle/>
          <a:p>
            <a:r>
              <a:rPr lang="tr-TR" dirty="0" err="1" smtClean="0"/>
              <a:t>Diyalizat</a:t>
            </a:r>
            <a:r>
              <a:rPr lang="tr-TR" dirty="0" smtClean="0"/>
              <a:t> sıvısı ısısı (T</a:t>
            </a:r>
            <a:r>
              <a:rPr lang="tr-TR" baseline="-25000" dirty="0" smtClean="0"/>
              <a:t>D</a:t>
            </a:r>
            <a:r>
              <a:rPr lang="tr-TR" dirty="0" smtClean="0"/>
              <a:t>) 36</a:t>
            </a:r>
            <a:r>
              <a:rPr lang="tr-TR" dirty="0" smtClean="0">
                <a:sym typeface="Symbol"/>
              </a:rPr>
              <a:t>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 err="1" smtClean="0"/>
              <a:t>Ultrafiltrasyon</a:t>
            </a:r>
            <a:r>
              <a:rPr lang="tr-TR" dirty="0" smtClean="0"/>
              <a:t> &lt; %1.25 ml/saat/tartı. Gerekir ise </a:t>
            </a:r>
            <a:r>
              <a:rPr lang="tr-TR" dirty="0" err="1" smtClean="0"/>
              <a:t>Dx</a:t>
            </a:r>
            <a:r>
              <a:rPr lang="tr-TR" dirty="0" smtClean="0"/>
              <a:t> süresinin uzatılması</a:t>
            </a:r>
          </a:p>
          <a:p>
            <a:endParaRPr lang="tr-TR" dirty="0"/>
          </a:p>
          <a:p>
            <a:r>
              <a:rPr lang="tr-TR" dirty="0" smtClean="0"/>
              <a:t>‘Blood Volume </a:t>
            </a:r>
            <a:r>
              <a:rPr lang="tr-TR" dirty="0" err="1" smtClean="0"/>
              <a:t>Monitoring</a:t>
            </a:r>
            <a:r>
              <a:rPr lang="tr-TR" dirty="0" smtClean="0"/>
              <a:t>’ kullanımı</a:t>
            </a:r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9963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Kan Volüm </a:t>
            </a:r>
            <a:r>
              <a:rPr lang="tr-TR" dirty="0" err="1" smtClean="0"/>
              <a:t>Kontrolu</a:t>
            </a:r>
            <a:r>
              <a:rPr lang="tr-TR" dirty="0" smtClean="0"/>
              <a:t> (BVM)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91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578" y="311761"/>
            <a:ext cx="5781675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624" y="3095445"/>
            <a:ext cx="7809915" cy="3729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5242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BCM ve profiller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787" y="2029618"/>
            <a:ext cx="5592275" cy="4478147"/>
          </a:xfrm>
        </p:spPr>
      </p:pic>
    </p:spTree>
    <p:extLst>
      <p:ext uri="{BB962C8B-B14F-4D97-AF65-F5344CB8AC3E}">
        <p14:creationId xmlns:p14="http://schemas.microsoft.com/office/powerpoint/2010/main" val="171428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436077" y="271340"/>
            <a:ext cx="10515600" cy="1325563"/>
          </a:xfrm>
        </p:spPr>
        <p:txBody>
          <a:bodyPr/>
          <a:lstStyle/>
          <a:p>
            <a:r>
              <a:rPr lang="tr-TR" dirty="0" smtClean="0"/>
              <a:t>Daha etkin Hemodiyaliz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9044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UF </a:t>
            </a:r>
            <a:r>
              <a:rPr lang="tr-TR" dirty="0" err="1" smtClean="0">
                <a:solidFill>
                  <a:schemeClr val="bg1">
                    <a:lumMod val="65000"/>
                  </a:schemeClr>
                </a:solidFill>
              </a:rPr>
              <a:t>kontrolu</a:t>
            </a: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 ve </a:t>
            </a:r>
            <a:r>
              <a:rPr lang="tr-TR" dirty="0" err="1" smtClean="0">
                <a:solidFill>
                  <a:schemeClr val="bg1">
                    <a:lumMod val="65000"/>
                  </a:schemeClr>
                </a:solidFill>
              </a:rPr>
              <a:t>hipotansif</a:t>
            </a: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tr-TR" dirty="0" err="1" smtClean="0">
                <a:solidFill>
                  <a:schemeClr val="bg1">
                    <a:lumMod val="65000"/>
                  </a:schemeClr>
                </a:solidFill>
              </a:rPr>
              <a:t>hecmelerin</a:t>
            </a: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 engellenmesi</a:t>
            </a:r>
          </a:p>
          <a:p>
            <a:pPr>
              <a:lnSpc>
                <a:spcPct val="150000"/>
              </a:lnSpc>
            </a:pPr>
            <a:r>
              <a:rPr lang="tr-TR" dirty="0" err="1" smtClean="0"/>
              <a:t>Ultrapür</a:t>
            </a:r>
            <a:r>
              <a:rPr lang="tr-TR" dirty="0" smtClean="0"/>
              <a:t> diyaliz</a:t>
            </a:r>
          </a:p>
          <a:p>
            <a:pPr>
              <a:lnSpc>
                <a:spcPct val="150000"/>
              </a:lnSpc>
            </a:pP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‘High </a:t>
            </a:r>
            <a:r>
              <a:rPr lang="tr-TR" dirty="0" err="1" smtClean="0">
                <a:solidFill>
                  <a:schemeClr val="bg1">
                    <a:lumMod val="65000"/>
                  </a:schemeClr>
                </a:solidFill>
              </a:rPr>
              <a:t>flux</a:t>
            </a: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’ </a:t>
            </a:r>
            <a:r>
              <a:rPr lang="tr-TR" dirty="0" err="1" smtClean="0">
                <a:solidFill>
                  <a:schemeClr val="bg1">
                    <a:lumMod val="65000"/>
                  </a:schemeClr>
                </a:solidFill>
              </a:rPr>
              <a:t>diyalizör</a:t>
            </a:r>
            <a:endParaRPr lang="tr-TR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Yüksek konveksiyon volümü (</a:t>
            </a:r>
            <a:r>
              <a:rPr lang="tr-TR" dirty="0" err="1" smtClean="0">
                <a:solidFill>
                  <a:schemeClr val="bg1">
                    <a:lumMod val="65000"/>
                  </a:schemeClr>
                </a:solidFill>
              </a:rPr>
              <a:t>Hemodiafiltrasyon</a:t>
            </a: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Diyaliz süresinin uzatılması</a:t>
            </a:r>
          </a:p>
          <a:p>
            <a:pPr lvl="1"/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DHD ‘Daily </a:t>
            </a:r>
            <a:r>
              <a:rPr lang="tr-TR" dirty="0" err="1">
                <a:solidFill>
                  <a:schemeClr val="bg1">
                    <a:lumMod val="65000"/>
                  </a:schemeClr>
                </a:solidFill>
              </a:rPr>
              <a:t>Hemodialysis</a:t>
            </a:r>
            <a:r>
              <a:rPr lang="tr-TR" dirty="0">
                <a:solidFill>
                  <a:schemeClr val="bg1">
                    <a:lumMod val="65000"/>
                  </a:schemeClr>
                </a:solidFill>
              </a:rPr>
              <a:t>’ </a:t>
            </a:r>
          </a:p>
          <a:p>
            <a:pPr lvl="1"/>
            <a:r>
              <a:rPr lang="tr-TR" dirty="0">
                <a:solidFill>
                  <a:schemeClr val="bg1">
                    <a:lumMod val="65000"/>
                  </a:schemeClr>
                </a:solidFill>
              </a:rPr>
              <a:t>NIHD ‘</a:t>
            </a:r>
            <a:r>
              <a:rPr lang="tr-TR" dirty="0" err="1">
                <a:solidFill>
                  <a:schemeClr val="bg1">
                    <a:lumMod val="65000"/>
                  </a:schemeClr>
                </a:solidFill>
              </a:rPr>
              <a:t>Nocturnal</a:t>
            </a:r>
            <a:r>
              <a:rPr lang="tr-TR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tr-TR" dirty="0" err="1">
                <a:solidFill>
                  <a:schemeClr val="bg1">
                    <a:lumMod val="65000"/>
                  </a:schemeClr>
                </a:solidFill>
              </a:rPr>
              <a:t>Intermittant</a:t>
            </a:r>
            <a:r>
              <a:rPr lang="tr-TR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tr-TR" dirty="0" err="1">
                <a:solidFill>
                  <a:schemeClr val="bg1">
                    <a:lumMod val="65000"/>
                  </a:schemeClr>
                </a:solidFill>
              </a:rPr>
              <a:t>Hemodialysis</a:t>
            </a:r>
            <a:r>
              <a:rPr lang="tr-TR" dirty="0">
                <a:solidFill>
                  <a:schemeClr val="bg1">
                    <a:lumMod val="65000"/>
                  </a:schemeClr>
                </a:solidFill>
              </a:rPr>
              <a:t>’</a:t>
            </a:r>
          </a:p>
          <a:p>
            <a:pPr lvl="1"/>
            <a:r>
              <a:rPr lang="tr-TR" dirty="0">
                <a:solidFill>
                  <a:schemeClr val="bg1">
                    <a:lumMod val="65000"/>
                  </a:schemeClr>
                </a:solidFill>
              </a:rPr>
              <a:t>NHHD ‘</a:t>
            </a:r>
            <a:r>
              <a:rPr lang="tr-TR" dirty="0" err="1">
                <a:solidFill>
                  <a:schemeClr val="bg1">
                    <a:lumMod val="65000"/>
                  </a:schemeClr>
                </a:solidFill>
              </a:rPr>
              <a:t>Nocturnal</a:t>
            </a:r>
            <a:r>
              <a:rPr lang="tr-TR" dirty="0">
                <a:solidFill>
                  <a:schemeClr val="bg1">
                    <a:lumMod val="65000"/>
                  </a:schemeClr>
                </a:solidFill>
              </a:rPr>
              <a:t> Home </a:t>
            </a:r>
            <a:r>
              <a:rPr lang="tr-TR" dirty="0" err="1">
                <a:solidFill>
                  <a:schemeClr val="bg1">
                    <a:lumMod val="65000"/>
                  </a:schemeClr>
                </a:solidFill>
              </a:rPr>
              <a:t>Hemodialysis</a:t>
            </a:r>
            <a:r>
              <a:rPr lang="tr-TR" dirty="0">
                <a:solidFill>
                  <a:schemeClr val="bg1">
                    <a:lumMod val="65000"/>
                  </a:schemeClr>
                </a:solidFill>
              </a:rPr>
              <a:t>’</a:t>
            </a:r>
          </a:p>
          <a:p>
            <a:pPr>
              <a:lnSpc>
                <a:spcPct val="150000"/>
              </a:lnSpc>
            </a:pPr>
            <a:endParaRPr lang="tr-TR" dirty="0" smtClean="0"/>
          </a:p>
          <a:p>
            <a:pPr>
              <a:lnSpc>
                <a:spcPct val="150000"/>
              </a:lnSpc>
            </a:pPr>
            <a:endParaRPr lang="tr-TR" dirty="0" smtClean="0"/>
          </a:p>
          <a:p>
            <a:pPr>
              <a:lnSpc>
                <a:spcPct val="150000"/>
              </a:lnSpc>
            </a:pPr>
            <a:endParaRPr lang="tr-TR" dirty="0" smtClean="0"/>
          </a:p>
          <a:p>
            <a:pPr>
              <a:lnSpc>
                <a:spcPct val="150000"/>
              </a:lnSpc>
            </a:pPr>
            <a:endParaRPr lang="tr-TR" dirty="0" smtClean="0"/>
          </a:p>
          <a:p>
            <a:pPr>
              <a:lnSpc>
                <a:spcPct val="15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0037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Ultrapür</a:t>
            </a:r>
            <a:r>
              <a:rPr lang="tr-TR" dirty="0" smtClean="0"/>
              <a:t> diyaliz ve </a:t>
            </a:r>
            <a:r>
              <a:rPr lang="tr-TR" dirty="0" err="1" smtClean="0"/>
              <a:t>endotoksin</a:t>
            </a:r>
            <a:r>
              <a:rPr lang="tr-TR" dirty="0" smtClean="0"/>
              <a:t> filtreleri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2250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2475" y="154012"/>
            <a:ext cx="8890577" cy="5995702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9875" y="6395874"/>
            <a:ext cx="6572250" cy="420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49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436" y="1421629"/>
            <a:ext cx="10344727" cy="448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778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587" y="1428099"/>
            <a:ext cx="11172826" cy="4001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44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436077" y="271340"/>
            <a:ext cx="10515600" cy="1325563"/>
          </a:xfrm>
        </p:spPr>
        <p:txBody>
          <a:bodyPr/>
          <a:lstStyle/>
          <a:p>
            <a:r>
              <a:rPr lang="tr-TR" dirty="0" smtClean="0"/>
              <a:t>Daha etkin Hemodiyaliz 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9044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UF </a:t>
            </a:r>
            <a:r>
              <a:rPr lang="tr-TR" dirty="0" err="1" smtClean="0">
                <a:solidFill>
                  <a:schemeClr val="bg1">
                    <a:lumMod val="65000"/>
                  </a:schemeClr>
                </a:solidFill>
              </a:rPr>
              <a:t>kontrolu</a:t>
            </a: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 ve </a:t>
            </a:r>
            <a:r>
              <a:rPr lang="tr-TR" dirty="0" err="1" smtClean="0">
                <a:solidFill>
                  <a:schemeClr val="bg1">
                    <a:lumMod val="65000"/>
                  </a:schemeClr>
                </a:solidFill>
              </a:rPr>
              <a:t>hipotansif</a:t>
            </a: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tr-TR" dirty="0" err="1" smtClean="0">
                <a:solidFill>
                  <a:schemeClr val="bg1">
                    <a:lumMod val="65000"/>
                  </a:schemeClr>
                </a:solidFill>
              </a:rPr>
              <a:t>hecmelerin</a:t>
            </a: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 engellenmesi</a:t>
            </a:r>
          </a:p>
          <a:p>
            <a:pPr>
              <a:lnSpc>
                <a:spcPct val="150000"/>
              </a:lnSpc>
            </a:pPr>
            <a:r>
              <a:rPr lang="tr-TR" dirty="0" err="1" smtClean="0">
                <a:solidFill>
                  <a:schemeClr val="bg1">
                    <a:lumMod val="65000"/>
                  </a:schemeClr>
                </a:solidFill>
              </a:rPr>
              <a:t>Ultrapür</a:t>
            </a: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 diyaliz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‘High </a:t>
            </a:r>
            <a:r>
              <a:rPr lang="tr-TR" dirty="0" err="1" smtClean="0"/>
              <a:t>flux</a:t>
            </a:r>
            <a:r>
              <a:rPr lang="tr-TR" dirty="0" smtClean="0"/>
              <a:t>’ </a:t>
            </a:r>
            <a:r>
              <a:rPr lang="tr-TR" dirty="0" err="1" smtClean="0"/>
              <a:t>diyalizör</a:t>
            </a:r>
            <a:endParaRPr lang="tr-TR" dirty="0" smtClean="0"/>
          </a:p>
          <a:p>
            <a:pPr>
              <a:lnSpc>
                <a:spcPct val="150000"/>
              </a:lnSpc>
            </a:pP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Yüksek konveksiyon volümü (</a:t>
            </a:r>
            <a:r>
              <a:rPr lang="tr-TR" dirty="0" err="1" smtClean="0">
                <a:solidFill>
                  <a:schemeClr val="bg1">
                    <a:lumMod val="65000"/>
                  </a:schemeClr>
                </a:solidFill>
              </a:rPr>
              <a:t>Hemodiafiltrasyon</a:t>
            </a: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Diyaliz süresinin uzatılması</a:t>
            </a:r>
          </a:p>
          <a:p>
            <a:pPr lvl="1"/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DHD ‘Daily </a:t>
            </a:r>
            <a:r>
              <a:rPr lang="tr-TR" dirty="0" err="1">
                <a:solidFill>
                  <a:schemeClr val="bg1">
                    <a:lumMod val="65000"/>
                  </a:schemeClr>
                </a:solidFill>
              </a:rPr>
              <a:t>Hemodialysis</a:t>
            </a:r>
            <a:r>
              <a:rPr lang="tr-TR" dirty="0">
                <a:solidFill>
                  <a:schemeClr val="bg1">
                    <a:lumMod val="65000"/>
                  </a:schemeClr>
                </a:solidFill>
              </a:rPr>
              <a:t>’ </a:t>
            </a:r>
          </a:p>
          <a:p>
            <a:pPr lvl="1"/>
            <a:r>
              <a:rPr lang="tr-TR" dirty="0">
                <a:solidFill>
                  <a:schemeClr val="bg1">
                    <a:lumMod val="65000"/>
                  </a:schemeClr>
                </a:solidFill>
              </a:rPr>
              <a:t>NIHD ‘</a:t>
            </a:r>
            <a:r>
              <a:rPr lang="tr-TR" dirty="0" err="1">
                <a:solidFill>
                  <a:schemeClr val="bg1">
                    <a:lumMod val="65000"/>
                  </a:schemeClr>
                </a:solidFill>
              </a:rPr>
              <a:t>Nocturnal</a:t>
            </a:r>
            <a:r>
              <a:rPr lang="tr-TR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tr-TR" dirty="0" err="1">
                <a:solidFill>
                  <a:schemeClr val="bg1">
                    <a:lumMod val="65000"/>
                  </a:schemeClr>
                </a:solidFill>
              </a:rPr>
              <a:t>Intermittant</a:t>
            </a:r>
            <a:r>
              <a:rPr lang="tr-TR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tr-TR" dirty="0" err="1">
                <a:solidFill>
                  <a:schemeClr val="bg1">
                    <a:lumMod val="65000"/>
                  </a:schemeClr>
                </a:solidFill>
              </a:rPr>
              <a:t>Hemodialysis</a:t>
            </a:r>
            <a:r>
              <a:rPr lang="tr-TR" dirty="0">
                <a:solidFill>
                  <a:schemeClr val="bg1">
                    <a:lumMod val="65000"/>
                  </a:schemeClr>
                </a:solidFill>
              </a:rPr>
              <a:t>’</a:t>
            </a:r>
          </a:p>
          <a:p>
            <a:pPr lvl="1"/>
            <a:r>
              <a:rPr lang="tr-TR" dirty="0">
                <a:solidFill>
                  <a:schemeClr val="bg1">
                    <a:lumMod val="65000"/>
                  </a:schemeClr>
                </a:solidFill>
              </a:rPr>
              <a:t>NHHD ‘</a:t>
            </a:r>
            <a:r>
              <a:rPr lang="tr-TR" dirty="0" err="1">
                <a:solidFill>
                  <a:schemeClr val="bg1">
                    <a:lumMod val="65000"/>
                  </a:schemeClr>
                </a:solidFill>
              </a:rPr>
              <a:t>Nocturnal</a:t>
            </a:r>
            <a:r>
              <a:rPr lang="tr-TR" dirty="0">
                <a:solidFill>
                  <a:schemeClr val="bg1">
                    <a:lumMod val="65000"/>
                  </a:schemeClr>
                </a:solidFill>
              </a:rPr>
              <a:t> Home </a:t>
            </a:r>
            <a:r>
              <a:rPr lang="tr-TR" dirty="0" err="1">
                <a:solidFill>
                  <a:schemeClr val="bg1">
                    <a:lumMod val="65000"/>
                  </a:schemeClr>
                </a:solidFill>
              </a:rPr>
              <a:t>Hemodialysis</a:t>
            </a:r>
            <a:r>
              <a:rPr lang="tr-TR" dirty="0">
                <a:solidFill>
                  <a:schemeClr val="bg1">
                    <a:lumMod val="65000"/>
                  </a:schemeClr>
                </a:solidFill>
              </a:rPr>
              <a:t>’</a:t>
            </a:r>
          </a:p>
          <a:p>
            <a:pPr>
              <a:lnSpc>
                <a:spcPct val="150000"/>
              </a:lnSpc>
            </a:pPr>
            <a:endParaRPr lang="tr-TR" dirty="0" smtClean="0"/>
          </a:p>
          <a:p>
            <a:pPr>
              <a:lnSpc>
                <a:spcPct val="150000"/>
              </a:lnSpc>
            </a:pPr>
            <a:endParaRPr lang="tr-TR" dirty="0" smtClean="0"/>
          </a:p>
          <a:p>
            <a:pPr>
              <a:lnSpc>
                <a:spcPct val="150000"/>
              </a:lnSpc>
            </a:pPr>
            <a:endParaRPr lang="tr-TR" dirty="0" smtClean="0"/>
          </a:p>
          <a:p>
            <a:pPr>
              <a:lnSpc>
                <a:spcPct val="150000"/>
              </a:lnSpc>
            </a:pPr>
            <a:endParaRPr lang="tr-TR" dirty="0" smtClean="0"/>
          </a:p>
          <a:p>
            <a:pPr>
              <a:lnSpc>
                <a:spcPct val="15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5546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‘High </a:t>
            </a:r>
            <a:r>
              <a:rPr lang="tr-TR" dirty="0" err="1" smtClean="0"/>
              <a:t>Flux</a:t>
            </a:r>
            <a:r>
              <a:rPr lang="tr-TR" dirty="0" smtClean="0"/>
              <a:t>’ </a:t>
            </a:r>
            <a:r>
              <a:rPr lang="tr-TR" dirty="0" err="1" smtClean="0"/>
              <a:t>Diyalizer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971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28" y="919163"/>
            <a:ext cx="10113818" cy="534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82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182" y="900473"/>
            <a:ext cx="9134333" cy="5523417"/>
          </a:xfrm>
          <a:prstGeom prst="rect">
            <a:avLst/>
          </a:prstGeom>
        </p:spPr>
      </p:pic>
      <p:sp>
        <p:nvSpPr>
          <p:cNvPr id="3" name="Dikdörtgen 2"/>
          <p:cNvSpPr/>
          <p:nvPr/>
        </p:nvSpPr>
        <p:spPr>
          <a:xfrm>
            <a:off x="4627418" y="628073"/>
            <a:ext cx="2854037" cy="57958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Dikdörtgen 3"/>
          <p:cNvSpPr/>
          <p:nvPr/>
        </p:nvSpPr>
        <p:spPr>
          <a:xfrm>
            <a:off x="7199586" y="628073"/>
            <a:ext cx="3678621" cy="6014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55687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436077" y="271340"/>
            <a:ext cx="10515600" cy="1325563"/>
          </a:xfrm>
        </p:spPr>
        <p:txBody>
          <a:bodyPr/>
          <a:lstStyle/>
          <a:p>
            <a:r>
              <a:rPr lang="tr-TR" dirty="0" smtClean="0"/>
              <a:t>Daha etkin </a:t>
            </a:r>
            <a:r>
              <a:rPr lang="tr-TR" dirty="0" smtClean="0"/>
              <a:t>Hemodiyaliz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9044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UF </a:t>
            </a:r>
            <a:r>
              <a:rPr lang="tr-TR" dirty="0" err="1" smtClean="0">
                <a:solidFill>
                  <a:schemeClr val="bg1">
                    <a:lumMod val="65000"/>
                  </a:schemeClr>
                </a:solidFill>
              </a:rPr>
              <a:t>kontrolu</a:t>
            </a: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 ve </a:t>
            </a:r>
            <a:r>
              <a:rPr lang="tr-TR" dirty="0" err="1" smtClean="0">
                <a:solidFill>
                  <a:schemeClr val="bg1">
                    <a:lumMod val="65000"/>
                  </a:schemeClr>
                </a:solidFill>
              </a:rPr>
              <a:t>hipotansif</a:t>
            </a: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tr-TR" dirty="0" err="1" smtClean="0">
                <a:solidFill>
                  <a:schemeClr val="bg1">
                    <a:lumMod val="65000"/>
                  </a:schemeClr>
                </a:solidFill>
              </a:rPr>
              <a:t>hecmelerin</a:t>
            </a: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 engellenmesi</a:t>
            </a:r>
          </a:p>
          <a:p>
            <a:pPr>
              <a:lnSpc>
                <a:spcPct val="150000"/>
              </a:lnSpc>
            </a:pPr>
            <a:r>
              <a:rPr lang="tr-TR" dirty="0" err="1" smtClean="0">
                <a:solidFill>
                  <a:schemeClr val="bg1">
                    <a:lumMod val="65000"/>
                  </a:schemeClr>
                </a:solidFill>
              </a:rPr>
              <a:t>Ultrapür</a:t>
            </a: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 diyaliz</a:t>
            </a:r>
          </a:p>
          <a:p>
            <a:pPr>
              <a:lnSpc>
                <a:spcPct val="150000"/>
              </a:lnSpc>
            </a:pP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‘High </a:t>
            </a:r>
            <a:r>
              <a:rPr lang="tr-TR" dirty="0" err="1" smtClean="0">
                <a:solidFill>
                  <a:schemeClr val="bg1">
                    <a:lumMod val="65000"/>
                  </a:schemeClr>
                </a:solidFill>
              </a:rPr>
              <a:t>flux</a:t>
            </a: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’ </a:t>
            </a:r>
            <a:r>
              <a:rPr lang="tr-TR" dirty="0" err="1" smtClean="0">
                <a:solidFill>
                  <a:schemeClr val="bg1">
                    <a:lumMod val="65000"/>
                  </a:schemeClr>
                </a:solidFill>
              </a:rPr>
              <a:t>diyalizör</a:t>
            </a:r>
            <a:endParaRPr lang="tr-TR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tr-TR" dirty="0" smtClean="0"/>
              <a:t>Yüksek konveksiyon volümü (</a:t>
            </a:r>
            <a:r>
              <a:rPr lang="tr-TR" dirty="0" err="1" smtClean="0"/>
              <a:t>Hemodiafiltrasyon</a:t>
            </a:r>
            <a:r>
              <a:rPr lang="tr-TR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Diyaliz süresinin uzatılması</a:t>
            </a:r>
          </a:p>
          <a:p>
            <a:pPr lvl="1"/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DHD ‘Daily </a:t>
            </a:r>
            <a:r>
              <a:rPr lang="tr-TR" dirty="0" err="1">
                <a:solidFill>
                  <a:schemeClr val="bg1">
                    <a:lumMod val="65000"/>
                  </a:schemeClr>
                </a:solidFill>
              </a:rPr>
              <a:t>Hemodialysis</a:t>
            </a:r>
            <a:r>
              <a:rPr lang="tr-TR" dirty="0">
                <a:solidFill>
                  <a:schemeClr val="bg1">
                    <a:lumMod val="65000"/>
                  </a:schemeClr>
                </a:solidFill>
              </a:rPr>
              <a:t>’ </a:t>
            </a:r>
          </a:p>
          <a:p>
            <a:pPr lvl="1"/>
            <a:r>
              <a:rPr lang="tr-TR" dirty="0">
                <a:solidFill>
                  <a:schemeClr val="bg1">
                    <a:lumMod val="65000"/>
                  </a:schemeClr>
                </a:solidFill>
              </a:rPr>
              <a:t>NIHD ‘</a:t>
            </a:r>
            <a:r>
              <a:rPr lang="tr-TR" dirty="0" err="1">
                <a:solidFill>
                  <a:schemeClr val="bg1">
                    <a:lumMod val="65000"/>
                  </a:schemeClr>
                </a:solidFill>
              </a:rPr>
              <a:t>Nocturnal</a:t>
            </a:r>
            <a:r>
              <a:rPr lang="tr-TR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tr-TR" dirty="0" err="1">
                <a:solidFill>
                  <a:schemeClr val="bg1">
                    <a:lumMod val="65000"/>
                  </a:schemeClr>
                </a:solidFill>
              </a:rPr>
              <a:t>Intermittant</a:t>
            </a:r>
            <a:r>
              <a:rPr lang="tr-TR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tr-TR" dirty="0" err="1">
                <a:solidFill>
                  <a:schemeClr val="bg1">
                    <a:lumMod val="65000"/>
                  </a:schemeClr>
                </a:solidFill>
              </a:rPr>
              <a:t>Hemodialysis</a:t>
            </a:r>
            <a:r>
              <a:rPr lang="tr-TR" dirty="0">
                <a:solidFill>
                  <a:schemeClr val="bg1">
                    <a:lumMod val="65000"/>
                  </a:schemeClr>
                </a:solidFill>
              </a:rPr>
              <a:t>’</a:t>
            </a:r>
          </a:p>
          <a:p>
            <a:pPr lvl="1"/>
            <a:r>
              <a:rPr lang="tr-TR" dirty="0">
                <a:solidFill>
                  <a:schemeClr val="bg1">
                    <a:lumMod val="65000"/>
                  </a:schemeClr>
                </a:solidFill>
              </a:rPr>
              <a:t>NHHD ‘</a:t>
            </a:r>
            <a:r>
              <a:rPr lang="tr-TR" dirty="0" err="1">
                <a:solidFill>
                  <a:schemeClr val="bg1">
                    <a:lumMod val="65000"/>
                  </a:schemeClr>
                </a:solidFill>
              </a:rPr>
              <a:t>Nocturnal</a:t>
            </a:r>
            <a:r>
              <a:rPr lang="tr-TR" dirty="0">
                <a:solidFill>
                  <a:schemeClr val="bg1">
                    <a:lumMod val="65000"/>
                  </a:schemeClr>
                </a:solidFill>
              </a:rPr>
              <a:t> Home </a:t>
            </a:r>
            <a:r>
              <a:rPr lang="tr-TR" dirty="0" err="1">
                <a:solidFill>
                  <a:schemeClr val="bg1">
                    <a:lumMod val="65000"/>
                  </a:schemeClr>
                </a:solidFill>
              </a:rPr>
              <a:t>Hemodialysis</a:t>
            </a:r>
            <a:r>
              <a:rPr lang="tr-TR" dirty="0">
                <a:solidFill>
                  <a:schemeClr val="bg1">
                    <a:lumMod val="65000"/>
                  </a:schemeClr>
                </a:solidFill>
              </a:rPr>
              <a:t>’</a:t>
            </a:r>
          </a:p>
          <a:p>
            <a:pPr>
              <a:lnSpc>
                <a:spcPct val="150000"/>
              </a:lnSpc>
            </a:pPr>
            <a:endParaRPr lang="tr-TR" dirty="0" smtClean="0"/>
          </a:p>
          <a:p>
            <a:pPr>
              <a:lnSpc>
                <a:spcPct val="150000"/>
              </a:lnSpc>
            </a:pPr>
            <a:endParaRPr lang="tr-TR" dirty="0" smtClean="0"/>
          </a:p>
          <a:p>
            <a:pPr>
              <a:lnSpc>
                <a:spcPct val="150000"/>
              </a:lnSpc>
            </a:pPr>
            <a:endParaRPr lang="tr-TR" dirty="0" smtClean="0"/>
          </a:p>
          <a:p>
            <a:pPr>
              <a:lnSpc>
                <a:spcPct val="150000"/>
              </a:lnSpc>
            </a:pPr>
            <a:endParaRPr lang="tr-TR" dirty="0" smtClean="0"/>
          </a:p>
          <a:p>
            <a:pPr>
              <a:lnSpc>
                <a:spcPct val="15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8597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Yüksek konveksiyon </a:t>
            </a:r>
            <a:r>
              <a:rPr lang="tr-TR" dirty="0" smtClean="0"/>
              <a:t>volümü</a:t>
            </a:r>
            <a:br>
              <a:rPr lang="tr-TR" dirty="0" smtClean="0"/>
            </a:br>
            <a:r>
              <a:rPr lang="tr-TR" dirty="0" smtClean="0"/>
              <a:t>(</a:t>
            </a:r>
            <a:r>
              <a:rPr lang="tr-TR" dirty="0" err="1" smtClean="0"/>
              <a:t>Hemodiafiltrasyon</a:t>
            </a:r>
            <a:r>
              <a:rPr lang="tr-TR" dirty="0" smtClean="0"/>
              <a:t>)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356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015" y="452581"/>
            <a:ext cx="10465461" cy="5837382"/>
          </a:xfrm>
          <a:prstGeom prst="rect">
            <a:avLst/>
          </a:prstGeom>
        </p:spPr>
      </p:pic>
      <p:sp>
        <p:nvSpPr>
          <p:cNvPr id="3" name="Metin kutusu 2"/>
          <p:cNvSpPr txBox="1"/>
          <p:nvPr/>
        </p:nvSpPr>
        <p:spPr>
          <a:xfrm>
            <a:off x="2826327" y="5292436"/>
            <a:ext cx="6363855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dirty="0" smtClean="0"/>
              <a:t>      Üre      </a:t>
            </a:r>
            <a:r>
              <a:rPr lang="tr-TR" dirty="0" err="1" smtClean="0"/>
              <a:t>kreatinin</a:t>
            </a:r>
            <a:r>
              <a:rPr lang="tr-TR" dirty="0" smtClean="0"/>
              <a:t>         </a:t>
            </a:r>
            <a:r>
              <a:rPr lang="tr-TR" dirty="0" err="1" smtClean="0"/>
              <a:t>vit</a:t>
            </a:r>
            <a:r>
              <a:rPr lang="tr-TR" dirty="0" smtClean="0"/>
              <a:t>. B12     </a:t>
            </a:r>
            <a:r>
              <a:rPr lang="tr-TR" dirty="0" err="1" smtClean="0"/>
              <a:t>inulin</a:t>
            </a:r>
            <a:r>
              <a:rPr lang="tr-TR" dirty="0" smtClean="0"/>
              <a:t>                </a:t>
            </a:r>
            <a:r>
              <a:rPr lang="tr-TR" dirty="0" err="1" smtClean="0"/>
              <a:t>albumin</a:t>
            </a:r>
            <a:endParaRPr lang="tr-TR" dirty="0" smtClean="0"/>
          </a:p>
          <a:p>
            <a:r>
              <a:rPr lang="tr-TR" dirty="0" smtClean="0"/>
              <a:t>                                                                     B2M </a:t>
            </a:r>
          </a:p>
          <a:p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1320800" y="2318327"/>
            <a:ext cx="107141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dirty="0" smtClean="0"/>
              <a:t>UF oranı </a:t>
            </a:r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9097818" y="4701312"/>
            <a:ext cx="192116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dirty="0" err="1" smtClean="0"/>
              <a:t>Log</a:t>
            </a:r>
            <a:r>
              <a:rPr lang="tr-TR" dirty="0" smtClean="0"/>
              <a:t> moleküler</a:t>
            </a:r>
          </a:p>
          <a:p>
            <a:r>
              <a:rPr lang="tr-TR" dirty="0" smtClean="0"/>
              <a:t>ağırlık</a:t>
            </a:r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3020295" y="3158842"/>
            <a:ext cx="141316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 smtClean="0"/>
              <a:t>Diffüzyon</a:t>
            </a:r>
            <a:endParaRPr lang="tr-TR" b="1" dirty="0" smtClean="0"/>
          </a:p>
          <a:p>
            <a:pPr algn="ctr"/>
            <a:r>
              <a:rPr lang="tr-TR" b="1" dirty="0" smtClean="0"/>
              <a:t>(HD)</a:t>
            </a:r>
            <a:endParaRPr lang="tr-TR" b="1" dirty="0"/>
          </a:p>
        </p:txBody>
      </p:sp>
      <p:sp>
        <p:nvSpPr>
          <p:cNvPr id="7" name="Metin kutusu 6"/>
          <p:cNvSpPr txBox="1"/>
          <p:nvPr/>
        </p:nvSpPr>
        <p:spPr>
          <a:xfrm>
            <a:off x="7144337" y="3163459"/>
            <a:ext cx="181493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 smtClean="0"/>
              <a:t>Konveksiyon</a:t>
            </a:r>
          </a:p>
          <a:p>
            <a:pPr algn="ctr"/>
            <a:r>
              <a:rPr lang="tr-TR" b="1" dirty="0" smtClean="0"/>
              <a:t>(HF)</a:t>
            </a:r>
            <a:endParaRPr lang="tr-TR" b="1" dirty="0"/>
          </a:p>
        </p:txBody>
      </p:sp>
      <p:sp>
        <p:nvSpPr>
          <p:cNvPr id="8" name="Metin kutusu 7"/>
          <p:cNvSpPr txBox="1"/>
          <p:nvPr/>
        </p:nvSpPr>
        <p:spPr>
          <a:xfrm>
            <a:off x="960583" y="757378"/>
            <a:ext cx="14593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dirty="0" err="1" smtClean="0"/>
              <a:t>Klirens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74977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255" y="911629"/>
            <a:ext cx="10418618" cy="560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27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684" y="551387"/>
            <a:ext cx="10867593" cy="574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6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522" y="646544"/>
            <a:ext cx="9149099" cy="5912779"/>
          </a:xfrm>
          <a:prstGeom prst="rect">
            <a:avLst/>
          </a:prstGeom>
        </p:spPr>
      </p:pic>
      <p:sp>
        <p:nvSpPr>
          <p:cNvPr id="3" name="Metin kutusu 2"/>
          <p:cNvSpPr txBox="1"/>
          <p:nvPr/>
        </p:nvSpPr>
        <p:spPr>
          <a:xfrm>
            <a:off x="1717968" y="628066"/>
            <a:ext cx="8515927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4000" dirty="0" smtClean="0"/>
              <a:t>Yüksek </a:t>
            </a:r>
            <a:r>
              <a:rPr lang="tr-TR" sz="4000" dirty="0" err="1" smtClean="0"/>
              <a:t>konvektif</a:t>
            </a:r>
            <a:r>
              <a:rPr lang="tr-TR" sz="4000" dirty="0" smtClean="0"/>
              <a:t> volüm ve </a:t>
            </a:r>
          </a:p>
          <a:p>
            <a:pPr algn="ctr"/>
            <a:r>
              <a:rPr lang="tr-TR" sz="4000" dirty="0" smtClean="0"/>
              <a:t>yüksek </a:t>
            </a:r>
            <a:r>
              <a:rPr lang="tr-TR" sz="4000" dirty="0" err="1" smtClean="0"/>
              <a:t>etkinlikli</a:t>
            </a:r>
            <a:r>
              <a:rPr lang="tr-TR" sz="4000" dirty="0" smtClean="0"/>
              <a:t> HDF ilişkisi</a:t>
            </a:r>
            <a:endParaRPr lang="tr-TR" sz="4000" dirty="0"/>
          </a:p>
        </p:txBody>
      </p:sp>
      <p:sp>
        <p:nvSpPr>
          <p:cNvPr id="4" name="Metin kutusu 3"/>
          <p:cNvSpPr txBox="1"/>
          <p:nvPr/>
        </p:nvSpPr>
        <p:spPr>
          <a:xfrm>
            <a:off x="1370685" y="4682838"/>
            <a:ext cx="1000723" cy="43088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tr-TR" sz="2200" dirty="0" err="1" smtClean="0"/>
              <a:t>Turkish</a:t>
            </a:r>
            <a:endParaRPr lang="tr-TR" sz="2200" dirty="0"/>
          </a:p>
        </p:txBody>
      </p:sp>
    </p:spTree>
    <p:extLst>
      <p:ext uri="{BB962C8B-B14F-4D97-AF65-F5344CB8AC3E}">
        <p14:creationId xmlns:p14="http://schemas.microsoft.com/office/powerpoint/2010/main" val="1644678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324" y="554266"/>
            <a:ext cx="8515351" cy="5749468"/>
          </a:xfrm>
          <a:prstGeom prst="rect">
            <a:avLst/>
          </a:prstGeom>
        </p:spPr>
      </p:pic>
      <p:sp>
        <p:nvSpPr>
          <p:cNvPr id="3" name="Metin kutusu 2"/>
          <p:cNvSpPr txBox="1"/>
          <p:nvPr/>
        </p:nvSpPr>
        <p:spPr>
          <a:xfrm>
            <a:off x="-83127" y="618842"/>
            <a:ext cx="12367491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4000" dirty="0" smtClean="0"/>
              <a:t>DOPPS çalışması </a:t>
            </a:r>
          </a:p>
          <a:p>
            <a:pPr algn="ctr"/>
            <a:r>
              <a:rPr lang="tr-TR" sz="4000" dirty="0" smtClean="0"/>
              <a:t>HD (‘</a:t>
            </a:r>
            <a:r>
              <a:rPr lang="tr-TR" sz="4000" dirty="0" err="1" smtClean="0"/>
              <a:t>Low-flux</a:t>
            </a:r>
            <a:r>
              <a:rPr lang="tr-TR" sz="4000" dirty="0" smtClean="0"/>
              <a:t>’ – ‘High-</a:t>
            </a:r>
            <a:r>
              <a:rPr lang="tr-TR" sz="4000" dirty="0" err="1" smtClean="0"/>
              <a:t>flux</a:t>
            </a:r>
            <a:r>
              <a:rPr lang="tr-TR" sz="4000" dirty="0" smtClean="0"/>
              <a:t>’) - HDF (Düşük-Yüksek etkinlik)</a:t>
            </a:r>
            <a:endParaRPr lang="tr-TR" sz="4000" dirty="0"/>
          </a:p>
        </p:txBody>
      </p:sp>
      <p:sp>
        <p:nvSpPr>
          <p:cNvPr id="4" name="Metin kutusu 3"/>
          <p:cNvSpPr txBox="1"/>
          <p:nvPr/>
        </p:nvSpPr>
        <p:spPr>
          <a:xfrm>
            <a:off x="1708721" y="6234676"/>
            <a:ext cx="85706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dirty="0" err="1" smtClean="0"/>
              <a:t>Dialysis</a:t>
            </a:r>
            <a:r>
              <a:rPr lang="tr-TR" sz="3600" dirty="0" smtClean="0"/>
              <a:t> </a:t>
            </a:r>
            <a:r>
              <a:rPr lang="tr-TR" sz="3600" dirty="0" err="1"/>
              <a:t>O</a:t>
            </a:r>
            <a:r>
              <a:rPr lang="tr-TR" sz="3600" dirty="0" err="1" smtClean="0"/>
              <a:t>utcome</a:t>
            </a:r>
            <a:r>
              <a:rPr lang="tr-TR" sz="3600" dirty="0" smtClean="0"/>
              <a:t> </a:t>
            </a:r>
            <a:r>
              <a:rPr lang="tr-TR" sz="3600" dirty="0" err="1" smtClean="0"/>
              <a:t>and</a:t>
            </a:r>
            <a:r>
              <a:rPr lang="tr-TR" sz="3600" dirty="0" smtClean="0"/>
              <a:t> </a:t>
            </a:r>
            <a:r>
              <a:rPr lang="tr-TR" sz="3600" dirty="0" err="1" smtClean="0"/>
              <a:t>Practice</a:t>
            </a:r>
            <a:r>
              <a:rPr lang="tr-TR" sz="3600" dirty="0" smtClean="0"/>
              <a:t> </a:t>
            </a:r>
            <a:r>
              <a:rPr lang="tr-TR" sz="3600" dirty="0" err="1" smtClean="0"/>
              <a:t>Patterns</a:t>
            </a:r>
            <a:r>
              <a:rPr lang="tr-TR" sz="3600" dirty="0" smtClean="0"/>
              <a:t> </a:t>
            </a:r>
            <a:r>
              <a:rPr lang="tr-TR" sz="3600" dirty="0" err="1" smtClean="0"/>
              <a:t>Study</a:t>
            </a:r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99422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7825" y="413206"/>
            <a:ext cx="9094211" cy="6124363"/>
          </a:xfrm>
          <a:prstGeom prst="rect">
            <a:avLst/>
          </a:prstGeom>
        </p:spPr>
      </p:pic>
      <p:sp>
        <p:nvSpPr>
          <p:cNvPr id="3" name="Metin kutusu 2"/>
          <p:cNvSpPr txBox="1"/>
          <p:nvPr/>
        </p:nvSpPr>
        <p:spPr>
          <a:xfrm>
            <a:off x="1727204" y="304801"/>
            <a:ext cx="8876141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4000" dirty="0" smtClean="0"/>
              <a:t>CONTRAST çalışması</a:t>
            </a:r>
          </a:p>
          <a:p>
            <a:pPr algn="ctr"/>
            <a:r>
              <a:rPr lang="tr-TR" sz="4000" dirty="0" smtClean="0"/>
              <a:t>(JASN 2012)</a:t>
            </a:r>
          </a:p>
        </p:txBody>
      </p:sp>
      <p:sp>
        <p:nvSpPr>
          <p:cNvPr id="4" name="Dikdörtgen 3"/>
          <p:cNvSpPr/>
          <p:nvPr/>
        </p:nvSpPr>
        <p:spPr>
          <a:xfrm>
            <a:off x="4793673" y="1865745"/>
            <a:ext cx="3500582" cy="15424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Dikdörtgen 4"/>
          <p:cNvSpPr/>
          <p:nvPr/>
        </p:nvSpPr>
        <p:spPr>
          <a:xfrm>
            <a:off x="8382005" y="5306297"/>
            <a:ext cx="3500582" cy="15424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1818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7689" y="885965"/>
            <a:ext cx="9658508" cy="5847343"/>
          </a:xfrm>
          <a:prstGeom prst="rect">
            <a:avLst/>
          </a:prstGeom>
        </p:spPr>
      </p:pic>
      <p:sp>
        <p:nvSpPr>
          <p:cNvPr id="4" name="Metin kutusu 3"/>
          <p:cNvSpPr txBox="1"/>
          <p:nvPr/>
        </p:nvSpPr>
        <p:spPr>
          <a:xfrm>
            <a:off x="1376213" y="886705"/>
            <a:ext cx="9679710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4000" dirty="0" smtClean="0"/>
              <a:t>Türk HDF çalışması</a:t>
            </a:r>
          </a:p>
          <a:p>
            <a:pPr algn="ctr"/>
            <a:r>
              <a:rPr lang="tr-TR" sz="4000" dirty="0" smtClean="0"/>
              <a:t>Düşük ve Yüksek </a:t>
            </a:r>
            <a:r>
              <a:rPr lang="tr-TR" sz="4000" dirty="0" err="1" smtClean="0"/>
              <a:t>etkinlikli</a:t>
            </a:r>
            <a:r>
              <a:rPr lang="tr-TR" sz="4000" dirty="0" smtClean="0"/>
              <a:t> HDF </a:t>
            </a:r>
          </a:p>
          <a:p>
            <a:pPr algn="ctr"/>
            <a:r>
              <a:rPr lang="tr-TR" sz="4000" dirty="0" smtClean="0"/>
              <a:t>2012</a:t>
            </a:r>
          </a:p>
        </p:txBody>
      </p:sp>
    </p:spTree>
    <p:extLst>
      <p:ext uri="{BB962C8B-B14F-4D97-AF65-F5344CB8AC3E}">
        <p14:creationId xmlns:p14="http://schemas.microsoft.com/office/powerpoint/2010/main" val="175167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759" y="763320"/>
            <a:ext cx="7886700" cy="5663868"/>
          </a:xfrm>
          <a:prstGeom prst="rect">
            <a:avLst/>
          </a:prstGeom>
        </p:spPr>
      </p:pic>
      <p:sp>
        <p:nvSpPr>
          <p:cNvPr id="3" name="Dikdörtgen 2"/>
          <p:cNvSpPr/>
          <p:nvPr/>
        </p:nvSpPr>
        <p:spPr>
          <a:xfrm>
            <a:off x="6169891" y="3315856"/>
            <a:ext cx="5712696" cy="33204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4501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2786" y="119237"/>
            <a:ext cx="8943976" cy="3445401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024" y="4058746"/>
            <a:ext cx="10887397" cy="2686995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2070538" y="3723250"/>
            <a:ext cx="8460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Oksidatif</a:t>
            </a:r>
            <a:r>
              <a:rPr lang="tr-TR" dirty="0" smtClean="0"/>
              <a:t> stres göstergeleri (Okside LDL, </a:t>
            </a:r>
            <a:r>
              <a:rPr lang="tr-TR" dirty="0" err="1" smtClean="0"/>
              <a:t>AGEs</a:t>
            </a:r>
            <a:r>
              <a:rPr lang="tr-TR" dirty="0" smtClean="0"/>
              <a:t>, </a:t>
            </a:r>
            <a:r>
              <a:rPr lang="tr-TR" dirty="0" err="1" smtClean="0"/>
              <a:t>Nitrotirozin</a:t>
            </a:r>
            <a:r>
              <a:rPr lang="tr-TR" dirty="0" smtClean="0"/>
              <a:t>) ve Antioksidan kapasite (TAC)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40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23" y="714715"/>
            <a:ext cx="12262632" cy="2935542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3764" y="4477408"/>
            <a:ext cx="5315827" cy="2464464"/>
          </a:xfrm>
          <a:prstGeom prst="rect">
            <a:avLst/>
          </a:prstGeom>
        </p:spPr>
      </p:pic>
      <p:sp>
        <p:nvSpPr>
          <p:cNvPr id="4" name="Metin kutusu 3"/>
          <p:cNvSpPr txBox="1"/>
          <p:nvPr/>
        </p:nvSpPr>
        <p:spPr>
          <a:xfrm>
            <a:off x="3962397" y="332158"/>
            <a:ext cx="3786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İnflamatuvar</a:t>
            </a:r>
            <a:r>
              <a:rPr lang="tr-TR" dirty="0" smtClean="0"/>
              <a:t> göstergeler (B2M ve IL-6)</a:t>
            </a:r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3879103" y="4047552"/>
            <a:ext cx="3767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Endotelyal</a:t>
            </a:r>
            <a:r>
              <a:rPr lang="tr-TR" dirty="0" smtClean="0"/>
              <a:t> göstergeler (ADMA, SDMA)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7716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881" y="1806549"/>
            <a:ext cx="10234979" cy="4169377"/>
          </a:xfrm>
          <a:prstGeom prst="rect">
            <a:avLst/>
          </a:prstGeom>
        </p:spPr>
      </p:pic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Hemodiafiltrasyon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8341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657" y="977462"/>
            <a:ext cx="5219874" cy="4551149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3842" y="1353890"/>
            <a:ext cx="4878861" cy="390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52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436077" y="271340"/>
            <a:ext cx="10515600" cy="1325563"/>
          </a:xfrm>
        </p:spPr>
        <p:txBody>
          <a:bodyPr/>
          <a:lstStyle/>
          <a:p>
            <a:r>
              <a:rPr lang="tr-TR" dirty="0" smtClean="0"/>
              <a:t>Daha etkin Hemodiyaliz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9044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UF </a:t>
            </a:r>
            <a:r>
              <a:rPr lang="tr-TR" dirty="0" err="1" smtClean="0">
                <a:solidFill>
                  <a:schemeClr val="bg1">
                    <a:lumMod val="65000"/>
                  </a:schemeClr>
                </a:solidFill>
              </a:rPr>
              <a:t>kontrolu</a:t>
            </a: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 ve </a:t>
            </a:r>
            <a:r>
              <a:rPr lang="tr-TR" dirty="0" err="1" smtClean="0">
                <a:solidFill>
                  <a:schemeClr val="bg1">
                    <a:lumMod val="65000"/>
                  </a:schemeClr>
                </a:solidFill>
              </a:rPr>
              <a:t>hipotansif</a:t>
            </a: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tr-TR" dirty="0" err="1" smtClean="0">
                <a:solidFill>
                  <a:schemeClr val="bg1">
                    <a:lumMod val="65000"/>
                  </a:schemeClr>
                </a:solidFill>
              </a:rPr>
              <a:t>hecmelerin</a:t>
            </a: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 engellenmesi</a:t>
            </a:r>
          </a:p>
          <a:p>
            <a:pPr>
              <a:lnSpc>
                <a:spcPct val="150000"/>
              </a:lnSpc>
            </a:pPr>
            <a:r>
              <a:rPr lang="tr-TR" dirty="0" err="1" smtClean="0">
                <a:solidFill>
                  <a:schemeClr val="bg1">
                    <a:lumMod val="65000"/>
                  </a:schemeClr>
                </a:solidFill>
              </a:rPr>
              <a:t>Ultrapür</a:t>
            </a: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 diyaliz</a:t>
            </a:r>
          </a:p>
          <a:p>
            <a:pPr>
              <a:lnSpc>
                <a:spcPct val="150000"/>
              </a:lnSpc>
            </a:pP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‘High </a:t>
            </a:r>
            <a:r>
              <a:rPr lang="tr-TR" dirty="0" err="1" smtClean="0">
                <a:solidFill>
                  <a:schemeClr val="bg1">
                    <a:lumMod val="65000"/>
                  </a:schemeClr>
                </a:solidFill>
              </a:rPr>
              <a:t>flux</a:t>
            </a: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’ </a:t>
            </a:r>
            <a:r>
              <a:rPr lang="tr-TR" dirty="0" err="1" smtClean="0">
                <a:solidFill>
                  <a:schemeClr val="bg1">
                    <a:lumMod val="65000"/>
                  </a:schemeClr>
                </a:solidFill>
              </a:rPr>
              <a:t>diyalizör</a:t>
            </a:r>
            <a:endParaRPr lang="tr-TR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Yüksek konveksiyon volümü (</a:t>
            </a:r>
            <a:r>
              <a:rPr lang="tr-TR" dirty="0" err="1" smtClean="0">
                <a:solidFill>
                  <a:schemeClr val="bg1">
                    <a:lumMod val="65000"/>
                  </a:schemeClr>
                </a:solidFill>
              </a:rPr>
              <a:t>Hemodiafiltrasyon</a:t>
            </a: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Diyaliz süresinin uzatılması</a:t>
            </a:r>
          </a:p>
          <a:p>
            <a:pPr lvl="1"/>
            <a:r>
              <a:rPr lang="tr-TR" dirty="0" smtClean="0"/>
              <a:t>DHD ‘Daily </a:t>
            </a:r>
            <a:r>
              <a:rPr lang="tr-TR" dirty="0" err="1"/>
              <a:t>Hemodialysis</a:t>
            </a:r>
            <a:r>
              <a:rPr lang="tr-TR" dirty="0"/>
              <a:t>’ </a:t>
            </a:r>
          </a:p>
          <a:p>
            <a:pPr lvl="1"/>
            <a:r>
              <a:rPr lang="tr-TR" dirty="0"/>
              <a:t>NIHD ‘</a:t>
            </a:r>
            <a:r>
              <a:rPr lang="tr-TR" dirty="0" err="1"/>
              <a:t>Nocturnal</a:t>
            </a:r>
            <a:r>
              <a:rPr lang="tr-TR" dirty="0"/>
              <a:t> </a:t>
            </a:r>
            <a:r>
              <a:rPr lang="tr-TR" dirty="0" err="1"/>
              <a:t>Intermittant</a:t>
            </a:r>
            <a:r>
              <a:rPr lang="tr-TR" dirty="0"/>
              <a:t> </a:t>
            </a:r>
            <a:r>
              <a:rPr lang="tr-TR" dirty="0" err="1"/>
              <a:t>Hemodialysis</a:t>
            </a:r>
            <a:r>
              <a:rPr lang="tr-TR" dirty="0"/>
              <a:t>’</a:t>
            </a:r>
          </a:p>
          <a:p>
            <a:pPr lvl="1"/>
            <a:r>
              <a:rPr lang="tr-TR" dirty="0"/>
              <a:t>NHHD ‘</a:t>
            </a:r>
            <a:r>
              <a:rPr lang="tr-TR" dirty="0" err="1"/>
              <a:t>Nocturnal</a:t>
            </a:r>
            <a:r>
              <a:rPr lang="tr-TR" dirty="0"/>
              <a:t> Home </a:t>
            </a:r>
            <a:r>
              <a:rPr lang="tr-TR" dirty="0" err="1"/>
              <a:t>Hemodialysis</a:t>
            </a:r>
            <a:r>
              <a:rPr lang="tr-TR" dirty="0"/>
              <a:t>’</a:t>
            </a:r>
          </a:p>
          <a:p>
            <a:pPr>
              <a:lnSpc>
                <a:spcPct val="150000"/>
              </a:lnSpc>
            </a:pPr>
            <a:endParaRPr lang="tr-TR" dirty="0" smtClean="0"/>
          </a:p>
          <a:p>
            <a:pPr>
              <a:lnSpc>
                <a:spcPct val="150000"/>
              </a:lnSpc>
            </a:pPr>
            <a:endParaRPr lang="tr-TR" dirty="0" smtClean="0"/>
          </a:p>
          <a:p>
            <a:pPr>
              <a:lnSpc>
                <a:spcPct val="150000"/>
              </a:lnSpc>
            </a:pPr>
            <a:endParaRPr lang="tr-TR" dirty="0" smtClean="0"/>
          </a:p>
          <a:p>
            <a:pPr>
              <a:lnSpc>
                <a:spcPct val="150000"/>
              </a:lnSpc>
            </a:pPr>
            <a:endParaRPr lang="tr-TR" dirty="0" smtClean="0"/>
          </a:p>
          <a:p>
            <a:pPr>
              <a:lnSpc>
                <a:spcPct val="15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4752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129886" y="3132137"/>
            <a:ext cx="11858914" cy="285273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tr-TR" sz="3200" b="1" dirty="0"/>
              <a:t>Diyaliz süresinin uzatılması</a:t>
            </a: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 smtClean="0"/>
              <a:t>	</a:t>
            </a:r>
            <a:r>
              <a:rPr lang="tr-TR" sz="3200" dirty="0" smtClean="0">
                <a:latin typeface="Calibri" panose="020F0502020204030204" pitchFamily="34" charset="0"/>
              </a:rPr>
              <a:t>˃ </a:t>
            </a:r>
            <a:r>
              <a:rPr lang="tr-TR" sz="3200" dirty="0" smtClean="0"/>
              <a:t>DHD/DHDF </a:t>
            </a:r>
            <a:r>
              <a:rPr lang="tr-TR" sz="3200" dirty="0"/>
              <a:t>‘Daily </a:t>
            </a:r>
            <a:r>
              <a:rPr lang="tr-TR" sz="3200" dirty="0" err="1"/>
              <a:t>Hemodialysis</a:t>
            </a:r>
            <a:r>
              <a:rPr lang="tr-TR" sz="3200" dirty="0" smtClean="0"/>
              <a:t>’ veya ‘Daily </a:t>
            </a:r>
            <a:r>
              <a:rPr lang="tr-TR" sz="3200" dirty="0" err="1" smtClean="0"/>
              <a:t>Hemodiafiltration</a:t>
            </a:r>
            <a:r>
              <a:rPr lang="tr-TR" sz="3200" dirty="0" smtClean="0"/>
              <a:t> </a:t>
            </a: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 smtClean="0"/>
              <a:t>	</a:t>
            </a:r>
            <a:r>
              <a:rPr lang="tr-TR" sz="3200" dirty="0" smtClean="0">
                <a:latin typeface="Calibri" panose="020F0502020204030204" pitchFamily="34" charset="0"/>
              </a:rPr>
              <a:t>˃ </a:t>
            </a:r>
            <a:r>
              <a:rPr lang="tr-TR" sz="3200" dirty="0" smtClean="0"/>
              <a:t>NIHD </a:t>
            </a:r>
            <a:r>
              <a:rPr lang="tr-TR" sz="3200" dirty="0"/>
              <a:t>‘</a:t>
            </a:r>
            <a:r>
              <a:rPr lang="tr-TR" sz="3200" dirty="0" err="1"/>
              <a:t>Nocturnal</a:t>
            </a:r>
            <a:r>
              <a:rPr lang="tr-TR" sz="3200" dirty="0"/>
              <a:t> </a:t>
            </a:r>
            <a:r>
              <a:rPr lang="tr-TR" sz="3200" dirty="0" err="1"/>
              <a:t>Intermittant</a:t>
            </a:r>
            <a:r>
              <a:rPr lang="tr-TR" sz="3200" dirty="0"/>
              <a:t> </a:t>
            </a:r>
            <a:r>
              <a:rPr lang="tr-TR" sz="3200" dirty="0" err="1"/>
              <a:t>Hemodialysis</a:t>
            </a:r>
            <a:r>
              <a:rPr lang="tr-TR" sz="3200" dirty="0"/>
              <a:t>’</a:t>
            </a:r>
            <a:br>
              <a:rPr lang="tr-TR" sz="3200" dirty="0"/>
            </a:br>
            <a:r>
              <a:rPr lang="tr-TR" sz="3200" dirty="0" smtClean="0"/>
              <a:t>	</a:t>
            </a:r>
            <a:r>
              <a:rPr lang="tr-TR" sz="3200" dirty="0" smtClean="0">
                <a:latin typeface="Calibri" panose="020F0502020204030204" pitchFamily="34" charset="0"/>
              </a:rPr>
              <a:t>˃ </a:t>
            </a:r>
            <a:r>
              <a:rPr lang="tr-TR" sz="3200" dirty="0" smtClean="0"/>
              <a:t>NHHD </a:t>
            </a:r>
            <a:r>
              <a:rPr lang="tr-TR" sz="3200" dirty="0"/>
              <a:t>‘</a:t>
            </a:r>
            <a:r>
              <a:rPr lang="tr-TR" sz="3200" dirty="0" err="1"/>
              <a:t>Nocturnal</a:t>
            </a:r>
            <a:r>
              <a:rPr lang="tr-TR" sz="3200" dirty="0"/>
              <a:t> Home </a:t>
            </a:r>
            <a:r>
              <a:rPr lang="tr-TR" sz="3200" dirty="0" err="1"/>
              <a:t>Hemodialysis</a:t>
            </a:r>
            <a:r>
              <a:rPr lang="tr-TR" sz="3200" dirty="0" smtClean="0"/>
              <a:t>’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296578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/>
              <a:t>‘</a:t>
            </a:r>
            <a:r>
              <a:rPr lang="en-US" sz="3600" b="1" dirty="0" smtClean="0"/>
              <a:t>Daily </a:t>
            </a:r>
            <a:r>
              <a:rPr lang="en-US" sz="3600" b="1" dirty="0"/>
              <a:t>on-line </a:t>
            </a:r>
            <a:r>
              <a:rPr lang="en-US" sz="3600" b="1" dirty="0" err="1"/>
              <a:t>haemodiafiltration</a:t>
            </a:r>
            <a:r>
              <a:rPr lang="en-US" sz="3600" b="1" dirty="0"/>
              <a:t>: a pilot trial in </a:t>
            </a:r>
            <a:r>
              <a:rPr lang="en-US" sz="3600" b="1" dirty="0" smtClean="0"/>
              <a:t>children</a:t>
            </a:r>
            <a:r>
              <a:rPr lang="tr-TR" sz="3600" b="1" dirty="0" smtClean="0"/>
              <a:t>’</a:t>
            </a:r>
            <a:br>
              <a:rPr lang="tr-TR" sz="3600" b="1" dirty="0" smtClean="0"/>
            </a:br>
            <a:r>
              <a:rPr lang="tr-TR" sz="2400" i="1" dirty="0" smtClean="0"/>
              <a:t>2004 </a:t>
            </a:r>
            <a:r>
              <a:rPr lang="tr-TR" sz="2400" i="1" dirty="0" err="1" smtClean="0"/>
              <a:t>Fischbach</a:t>
            </a:r>
            <a:r>
              <a:rPr lang="tr-TR" sz="2400" i="1" dirty="0" smtClean="0"/>
              <a:t> NDT</a:t>
            </a:r>
            <a:endParaRPr lang="tr-TR" sz="2400" i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DHDF, 6 x 3 saat/hafta, HDF, n=5</a:t>
            </a:r>
          </a:p>
          <a:p>
            <a:r>
              <a:rPr lang="tr-TR" dirty="0" smtClean="0"/>
              <a:t>Kan basıncı </a:t>
            </a:r>
            <a:r>
              <a:rPr lang="tr-TR" dirty="0" smtClean="0">
                <a:sym typeface="Symbol"/>
              </a:rPr>
              <a:t></a:t>
            </a:r>
          </a:p>
          <a:p>
            <a:r>
              <a:rPr lang="tr-TR" dirty="0" smtClean="0">
                <a:sym typeface="Symbol"/>
              </a:rPr>
              <a:t>LVH </a:t>
            </a:r>
          </a:p>
          <a:p>
            <a:r>
              <a:rPr lang="tr-TR" dirty="0" smtClean="0">
                <a:sym typeface="Symbol"/>
              </a:rPr>
              <a:t>P ve </a:t>
            </a:r>
            <a:r>
              <a:rPr lang="tr-TR" dirty="0" err="1" smtClean="0">
                <a:sym typeface="Symbol"/>
              </a:rPr>
              <a:t>CaxP</a:t>
            </a:r>
            <a:r>
              <a:rPr lang="tr-TR" dirty="0" smtClean="0">
                <a:sym typeface="Symbol"/>
              </a:rPr>
              <a:t> </a:t>
            </a:r>
            <a:r>
              <a:rPr lang="tr-TR" dirty="0" smtClean="0"/>
              <a:t> </a:t>
            </a:r>
          </a:p>
          <a:p>
            <a:r>
              <a:rPr lang="tr-TR" dirty="0" err="1" smtClean="0"/>
              <a:t>Dx</a:t>
            </a:r>
            <a:r>
              <a:rPr lang="tr-TR" dirty="0" smtClean="0"/>
              <a:t> sonrası yorgunluk </a:t>
            </a:r>
            <a:r>
              <a:rPr lang="tr-TR" dirty="0" smtClean="0">
                <a:sym typeface="Symbol"/>
              </a:rPr>
              <a:t></a:t>
            </a:r>
          </a:p>
          <a:p>
            <a:r>
              <a:rPr lang="tr-TR" dirty="0" smtClean="0">
                <a:sym typeface="Symbol"/>
              </a:rPr>
              <a:t>İştah </a:t>
            </a:r>
          </a:p>
          <a:p>
            <a:r>
              <a:rPr lang="tr-TR" dirty="0" smtClean="0">
                <a:sym typeface="Symbol"/>
              </a:rPr>
              <a:t>‘Serbest diyet ve </a:t>
            </a:r>
            <a:r>
              <a:rPr lang="tr-TR" dirty="0" err="1" smtClean="0">
                <a:sym typeface="Symbol"/>
              </a:rPr>
              <a:t>nPCR</a:t>
            </a:r>
            <a:r>
              <a:rPr lang="tr-TR" dirty="0" smtClean="0">
                <a:sym typeface="Symbol"/>
              </a:rPr>
              <a:t> </a:t>
            </a:r>
          </a:p>
          <a:p>
            <a:r>
              <a:rPr lang="tr-TR" dirty="0" smtClean="0">
                <a:sym typeface="Symbol"/>
              </a:rPr>
              <a:t>Boy uzuyor (</a:t>
            </a:r>
            <a:r>
              <a:rPr lang="tr-TR" dirty="0" err="1" smtClean="0">
                <a:sym typeface="Symbol"/>
              </a:rPr>
              <a:t>Prepubertal</a:t>
            </a:r>
            <a:r>
              <a:rPr lang="tr-TR" dirty="0" smtClean="0">
                <a:sym typeface="Symbol"/>
              </a:rPr>
              <a:t> 1 hastada)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4390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3"/>
          <p:cNvSpPr>
            <a:spLocks noGrp="1"/>
          </p:cNvSpPr>
          <p:nvPr>
            <p:ph type="ftr" idx="10"/>
          </p:nvPr>
        </p:nvSpPr>
        <p:spPr>
          <a:xfrm>
            <a:off x="0" y="5994400"/>
            <a:ext cx="10236200" cy="8636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180000" tIns="0" rIns="180000" bIns="0" anchor="ctr" anchorCtr="0">
            <a:no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en-US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–"/>
              <a:defRPr kumimoji="0" lang="en-US" altLang="en-US" sz="1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en-US" altLang="en-US" sz="1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–"/>
              <a:defRPr kumimoji="0" lang="en-US" altLang="en-US" sz="1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defRPr kumimoji="0" lang="en-US" altLang="en-US" sz="1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1000">
                <a:solidFill>
                  <a:srgbClr val="333333"/>
                </a:solidFill>
              </a:rPr>
              <a:t>Nephrology Dialysis Transplantation, Volume 19, Issue 9, September 2004, Pages 2360–2367, https://doi.org/10.1093/ndt/gfh403</a:t>
            </a:r>
          </a:p>
          <a:p>
            <a:pPr marL="0" lvl="0" indent="0"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800">
                <a:solidFill>
                  <a:srgbClr val="2A2A2A"/>
                </a:solidFill>
              </a:rPr>
              <a:t>The content of this slide may be subject to copyright: please see the slide notes for details.</a:t>
            </a:r>
            <a:endParaRPr lang="en-US" altLang="en-US" sz="800">
              <a:solidFill>
                <a:srgbClr val="333333"/>
              </a:solidFill>
            </a:endParaRPr>
          </a:p>
        </p:txBody>
      </p:sp>
      <p:sp>
        <p:nvSpPr>
          <p:cNvPr id="5123" name="Title 1"/>
          <p:cNvSpPr>
            <a:spLocks noGrp="1"/>
          </p:cNvSpPr>
          <p:nvPr>
            <p:ph type="title"/>
          </p:nvPr>
        </p:nvSpPr>
        <p:spPr>
          <a:xfrm>
            <a:off x="609600" y="425451"/>
            <a:ext cx="8144933" cy="612775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0" tIns="0" rIns="0" bIns="0" anchor="t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6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1600" b="1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1600" b="1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1600" b="1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1600" b="1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lvl="0"/>
            <a:r>
              <a:rPr lang="en-US" altLang="en-US"/>
              <a:t>Fig. 1. </a:t>
            </a:r>
            <a:r>
              <a:rPr lang="en-US" altLang="en-US" b="0"/>
              <a:t>Patient R.M. Catch-up growth after conversion from S-OL-HDF to D-OL-HDF. Uterus length assessed by pelvic ...</a:t>
            </a:r>
          </a:p>
        </p:txBody>
      </p:sp>
      <p:pic>
        <p:nvPicPr>
          <p:cNvPr id="512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8883" y="6267450"/>
            <a:ext cx="1411816" cy="29845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5125" name="New picture"/>
          <p:cNvPicPr/>
          <p:nvPr/>
        </p:nvPicPr>
        <p:blipFill>
          <a:blip r:embed="rId4"/>
          <a:stretch>
            <a:fillRect/>
          </a:stretch>
        </p:blipFill>
        <p:spPr>
          <a:xfrm>
            <a:off x="3979334" y="1371600"/>
            <a:ext cx="4228061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717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/>
              <a:t>‘</a:t>
            </a:r>
            <a:r>
              <a:rPr lang="en-US" sz="3600" b="1" dirty="0" smtClean="0"/>
              <a:t>Home </a:t>
            </a:r>
            <a:r>
              <a:rPr lang="en-US" sz="3600" b="1" dirty="0"/>
              <a:t>nocturnal hemodialysis in </a:t>
            </a:r>
            <a:r>
              <a:rPr lang="en-US" sz="3600" b="1" dirty="0" smtClean="0"/>
              <a:t>children</a:t>
            </a:r>
            <a:r>
              <a:rPr lang="tr-TR" sz="3600" b="1" dirty="0" smtClean="0"/>
              <a:t>’</a:t>
            </a:r>
            <a:br>
              <a:rPr lang="tr-TR" sz="3600" b="1" dirty="0" smtClean="0"/>
            </a:br>
            <a:r>
              <a:rPr lang="tr-TR" sz="2400" i="1" dirty="0" err="1" smtClean="0"/>
              <a:t>Geary</a:t>
            </a:r>
            <a:r>
              <a:rPr lang="tr-TR" sz="2400" i="1" dirty="0" smtClean="0"/>
              <a:t> DF, J Pediatr 2005</a:t>
            </a:r>
            <a:endParaRPr lang="tr-TR" sz="2400" i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NHHD, 6-7 x 8 saat/hafta, n=4</a:t>
            </a:r>
          </a:p>
          <a:p>
            <a:r>
              <a:rPr lang="tr-TR" dirty="0" smtClean="0"/>
              <a:t>Diyet kısıtlaması </a:t>
            </a:r>
            <a:r>
              <a:rPr lang="tr-TR" dirty="0" smtClean="0">
                <a:sym typeface="Symbol"/>
              </a:rPr>
              <a:t></a:t>
            </a:r>
            <a:endParaRPr lang="tr-TR" dirty="0" smtClean="0"/>
          </a:p>
          <a:p>
            <a:r>
              <a:rPr lang="tr-TR" dirty="0" smtClean="0"/>
              <a:t>Fosfat bağlayıcı </a:t>
            </a:r>
            <a:r>
              <a:rPr lang="tr-TR" dirty="0" smtClean="0">
                <a:sym typeface="Symbol"/>
              </a:rPr>
              <a:t></a:t>
            </a:r>
          </a:p>
          <a:p>
            <a:r>
              <a:rPr lang="tr-TR" dirty="0" smtClean="0">
                <a:sym typeface="Symbol"/>
              </a:rPr>
              <a:t>Hayat kalitesi ve okula gidiş ¾’ünde düzeldi</a:t>
            </a:r>
          </a:p>
          <a:p>
            <a:r>
              <a:rPr lang="tr-TR" dirty="0" err="1" smtClean="0">
                <a:sym typeface="Symbol"/>
              </a:rPr>
              <a:t>Persistan</a:t>
            </a:r>
            <a:r>
              <a:rPr lang="tr-TR" dirty="0" smtClean="0">
                <a:sym typeface="Symbol"/>
              </a:rPr>
              <a:t> hipotansiyon </a:t>
            </a:r>
            <a:r>
              <a:rPr lang="tr-TR" dirty="0" err="1" smtClean="0">
                <a:sym typeface="Symbol"/>
              </a:rPr>
              <a:t>hecmeleri</a:t>
            </a:r>
            <a:r>
              <a:rPr lang="tr-TR" dirty="0" smtClean="0">
                <a:sym typeface="Symbol"/>
              </a:rPr>
              <a:t> (+)</a:t>
            </a:r>
          </a:p>
          <a:p>
            <a:r>
              <a:rPr lang="tr-TR" dirty="0" err="1" smtClean="0">
                <a:sym typeface="Symbol"/>
              </a:rPr>
              <a:t>Diyalizat</a:t>
            </a:r>
            <a:r>
              <a:rPr lang="tr-TR" dirty="0" smtClean="0">
                <a:sym typeface="Symbol"/>
              </a:rPr>
              <a:t> </a:t>
            </a:r>
            <a:r>
              <a:rPr lang="tr-TR" dirty="0" err="1" smtClean="0">
                <a:sym typeface="Symbol"/>
              </a:rPr>
              <a:t>Ca</a:t>
            </a:r>
            <a:r>
              <a:rPr lang="tr-TR" dirty="0" smtClean="0">
                <a:sym typeface="Symbol"/>
              </a:rPr>
              <a:t>, P ve </a:t>
            </a:r>
            <a:r>
              <a:rPr lang="tr-TR" dirty="0" err="1" smtClean="0">
                <a:sym typeface="Symbol"/>
              </a:rPr>
              <a:t>karnitin</a:t>
            </a:r>
            <a:r>
              <a:rPr lang="tr-TR" dirty="0" smtClean="0">
                <a:sym typeface="Symbol"/>
              </a:rPr>
              <a:t> kayıpları yerine koyulması gerektirdi.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4346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/>
              <a:t>‘</a:t>
            </a:r>
            <a:r>
              <a:rPr lang="en-US" sz="3600" b="1" dirty="0" smtClean="0"/>
              <a:t>Daily </a:t>
            </a:r>
            <a:r>
              <a:rPr lang="tr-TR" sz="3600" b="1" dirty="0" smtClean="0"/>
              <a:t>HDF</a:t>
            </a:r>
            <a:r>
              <a:rPr lang="en-US" sz="3600" b="1" dirty="0" smtClean="0"/>
              <a:t> </a:t>
            </a:r>
            <a:r>
              <a:rPr lang="en-US" sz="3600" b="1" dirty="0"/>
              <a:t>promotes catch-up </a:t>
            </a:r>
            <a:r>
              <a:rPr lang="en-US" sz="3600" b="1" dirty="0" smtClean="0"/>
              <a:t>growth</a:t>
            </a:r>
            <a:r>
              <a:rPr lang="tr-TR" sz="3600" b="1" dirty="0" smtClean="0"/>
              <a:t>’</a:t>
            </a:r>
            <a:r>
              <a:rPr lang="tr-TR" sz="3600" b="1" dirty="0" smtClean="0"/>
              <a:t/>
            </a:r>
            <a:br>
              <a:rPr lang="tr-TR" sz="3600" b="1" dirty="0" smtClean="0"/>
            </a:br>
            <a:r>
              <a:rPr lang="tr-TR" sz="2400" i="1" dirty="0" smtClean="0"/>
              <a:t>2010 </a:t>
            </a:r>
            <a:r>
              <a:rPr lang="tr-TR" sz="2400" i="1" dirty="0" err="1"/>
              <a:t>Fischbach</a:t>
            </a:r>
            <a:r>
              <a:rPr lang="tr-TR" sz="2400" i="1" dirty="0"/>
              <a:t> NDT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tr-TR" dirty="0" smtClean="0"/>
              <a:t>DHDF, n=15 (</a:t>
            </a:r>
            <a:r>
              <a:rPr lang="tr-TR" dirty="0" err="1" smtClean="0"/>
              <a:t>prepubertal</a:t>
            </a:r>
            <a:r>
              <a:rPr lang="tr-TR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tr-TR" dirty="0" err="1" smtClean="0"/>
              <a:t>rhGH</a:t>
            </a:r>
            <a:r>
              <a:rPr lang="tr-TR" dirty="0" smtClean="0"/>
              <a:t> 12 ay boyunca kullanmış  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6x3 saat/hafta, HDF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İlk yılda ortalama büyüme </a:t>
            </a:r>
            <a:r>
              <a:rPr lang="tr-TR" dirty="0" err="1" smtClean="0"/>
              <a:t>velositesi</a:t>
            </a:r>
            <a:r>
              <a:rPr lang="tr-TR" dirty="0" smtClean="0"/>
              <a:t> </a:t>
            </a:r>
            <a:r>
              <a:rPr lang="en-US" dirty="0" smtClean="0"/>
              <a:t>3.8 </a:t>
            </a:r>
            <a:r>
              <a:rPr lang="tr-TR" dirty="0">
                <a:sym typeface="Symbol"/>
              </a:rPr>
              <a:t></a:t>
            </a:r>
            <a:r>
              <a:rPr lang="en-US" dirty="0" smtClean="0"/>
              <a:t> 1.1 </a:t>
            </a:r>
            <a:r>
              <a:rPr lang="en-US" dirty="0" smtClean="0">
                <a:sym typeface="Wingdings 3"/>
              </a:rPr>
              <a:t></a:t>
            </a:r>
            <a:r>
              <a:rPr lang="en-US" dirty="0" smtClean="0"/>
              <a:t>14.3 </a:t>
            </a:r>
            <a:r>
              <a:rPr lang="tr-TR" dirty="0">
                <a:sym typeface="Symbol"/>
              </a:rPr>
              <a:t> </a:t>
            </a:r>
            <a:r>
              <a:rPr lang="en-US" dirty="0" smtClean="0"/>
              <a:t>3.8 cm/y</a:t>
            </a:r>
            <a:r>
              <a:rPr lang="tr-TR" dirty="0" err="1" smtClean="0"/>
              <a:t>ıl</a:t>
            </a:r>
            <a:endParaRPr lang="tr-TR" dirty="0"/>
          </a:p>
          <a:p>
            <a:pPr>
              <a:lnSpc>
                <a:spcPct val="150000"/>
              </a:lnSpc>
            </a:pPr>
            <a:r>
              <a:rPr lang="tr-TR" dirty="0" smtClean="0"/>
              <a:t>Boy SDS </a:t>
            </a:r>
            <a:r>
              <a:rPr lang="en-US" dirty="0"/>
              <a:t>-1.5 </a:t>
            </a:r>
            <a:r>
              <a:rPr lang="tr-TR" dirty="0">
                <a:sym typeface="Symbol"/>
              </a:rPr>
              <a:t></a:t>
            </a:r>
            <a:r>
              <a:rPr lang="en-US" dirty="0" smtClean="0"/>
              <a:t> 0.3 </a:t>
            </a:r>
            <a:r>
              <a:rPr lang="en-US" dirty="0">
                <a:sym typeface="Wingdings 3"/>
              </a:rPr>
              <a:t></a:t>
            </a:r>
            <a:r>
              <a:rPr lang="en-US" dirty="0" smtClean="0"/>
              <a:t> </a:t>
            </a:r>
            <a:r>
              <a:rPr lang="en-US" dirty="0"/>
              <a:t>+0.2 </a:t>
            </a:r>
            <a:r>
              <a:rPr lang="tr-TR" dirty="0">
                <a:sym typeface="Symbol"/>
              </a:rPr>
              <a:t></a:t>
            </a:r>
            <a:r>
              <a:rPr lang="en-US" dirty="0" smtClean="0"/>
              <a:t> 1.1</a:t>
            </a:r>
            <a:endParaRPr lang="tr-TR" dirty="0" smtClean="0"/>
          </a:p>
          <a:p>
            <a:pPr>
              <a:lnSpc>
                <a:spcPct val="150000"/>
              </a:lnSpc>
            </a:pPr>
            <a:r>
              <a:rPr lang="tr-TR" dirty="0" smtClean="0"/>
              <a:t>Protein alımı normalleşti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6499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332" y="1616364"/>
            <a:ext cx="11069598" cy="3813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36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Growth of children </a:t>
            </a:r>
            <a:r>
              <a:rPr lang="en-US" sz="3600" dirty="0" smtClean="0"/>
              <a:t>undergoing</a:t>
            </a:r>
            <a:r>
              <a:rPr lang="tr-TR" sz="3600" dirty="0" smtClean="0"/>
              <a:t> </a:t>
            </a:r>
            <a:r>
              <a:rPr lang="tr-TR" sz="3600" dirty="0" err="1" smtClean="0"/>
              <a:t>daily</a:t>
            </a:r>
            <a:r>
              <a:rPr lang="tr-TR" sz="3600" dirty="0" smtClean="0"/>
              <a:t> HD</a:t>
            </a:r>
            <a:br>
              <a:rPr lang="tr-TR" sz="3600" dirty="0" smtClean="0"/>
            </a:br>
            <a:r>
              <a:rPr lang="tr-TR" sz="2400" i="1" dirty="0" smtClean="0"/>
              <a:t>de </a:t>
            </a:r>
            <a:r>
              <a:rPr lang="tr-TR" sz="2400" i="1" dirty="0" err="1" smtClean="0"/>
              <a:t>Camargo</a:t>
            </a:r>
            <a:r>
              <a:rPr lang="tr-TR" sz="2400" i="1" dirty="0" smtClean="0"/>
              <a:t>, Pediatr </a:t>
            </a:r>
            <a:r>
              <a:rPr lang="tr-TR" sz="2400" i="1" dirty="0" err="1" smtClean="0"/>
              <a:t>Nephrol</a:t>
            </a:r>
            <a:r>
              <a:rPr lang="tr-TR" sz="2400" i="1" dirty="0" smtClean="0"/>
              <a:t>  2014</a:t>
            </a:r>
            <a:endParaRPr lang="tr-TR" sz="2400" i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26477" y="1731840"/>
            <a:ext cx="10515600" cy="4351338"/>
          </a:xfrm>
        </p:spPr>
        <p:txBody>
          <a:bodyPr/>
          <a:lstStyle/>
          <a:p>
            <a:r>
              <a:rPr lang="tr-TR" dirty="0" smtClean="0"/>
              <a:t>DHD 6 x 3-4 saat/hafta n=24 </a:t>
            </a:r>
            <a:r>
              <a:rPr lang="tr-TR" dirty="0" err="1" smtClean="0"/>
              <a:t>vs</a:t>
            </a:r>
            <a:r>
              <a:rPr lang="tr-TR" dirty="0" smtClean="0"/>
              <a:t> HD 3 x 3-4 saat/hafta n=26</a:t>
            </a:r>
          </a:p>
          <a:p>
            <a:r>
              <a:rPr lang="tr-TR" dirty="0" smtClean="0"/>
              <a:t>İzlem 9 ay</a:t>
            </a:r>
          </a:p>
          <a:p>
            <a:r>
              <a:rPr lang="tr-TR" dirty="0" smtClean="0"/>
              <a:t>Boy SDS 0.5 </a:t>
            </a:r>
            <a:r>
              <a:rPr lang="tr-TR" dirty="0" smtClean="0">
                <a:sym typeface="Symbol"/>
              </a:rPr>
              <a:t></a:t>
            </a:r>
            <a:r>
              <a:rPr lang="tr-TR" dirty="0" smtClean="0"/>
              <a:t>, DHD %33, HD %8</a:t>
            </a:r>
          </a:p>
          <a:p>
            <a:r>
              <a:rPr lang="tr-TR" dirty="0" smtClean="0"/>
              <a:t>Yeterli kalori alımı DHD %98, HD %38</a:t>
            </a:r>
            <a:endParaRPr lang="tr-T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787" y="3834544"/>
            <a:ext cx="5314950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293" y="3706370"/>
            <a:ext cx="3956537" cy="3047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508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/>
              <a:t>‘</a:t>
            </a:r>
            <a:r>
              <a:rPr lang="en-US" sz="3600" b="1" dirty="0" smtClean="0"/>
              <a:t>A </a:t>
            </a:r>
            <a:r>
              <a:rPr lang="en-US" sz="3600" b="1" dirty="0"/>
              <a:t>hospital-based intermittent nocturnal </a:t>
            </a:r>
            <a:r>
              <a:rPr lang="tr-TR" sz="3600" b="1" dirty="0" smtClean="0"/>
              <a:t>HD</a:t>
            </a:r>
            <a:r>
              <a:rPr lang="en-US" sz="3600" b="1" dirty="0" smtClean="0"/>
              <a:t> program</a:t>
            </a:r>
            <a:r>
              <a:rPr lang="tr-TR" sz="3600" b="1" dirty="0" smtClean="0"/>
              <a:t>’</a:t>
            </a:r>
            <a:br>
              <a:rPr lang="tr-TR" sz="3600" b="1" dirty="0" smtClean="0"/>
            </a:br>
            <a:r>
              <a:rPr lang="tr-TR" sz="2400" i="1" dirty="0" err="1" smtClean="0"/>
              <a:t>Hoppe</a:t>
            </a:r>
            <a:r>
              <a:rPr lang="tr-TR" sz="2400" i="1" dirty="0" smtClean="0"/>
              <a:t> A, J Pediatr 2011</a:t>
            </a:r>
            <a:endParaRPr lang="tr-TR" sz="2400" i="1" dirty="0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838200" y="2060087"/>
            <a:ext cx="10515600" cy="4351338"/>
          </a:xfrm>
        </p:spPr>
        <p:txBody>
          <a:bodyPr/>
          <a:lstStyle/>
          <a:p>
            <a:r>
              <a:rPr lang="tr-TR" dirty="0" smtClean="0"/>
              <a:t>Klasik HD </a:t>
            </a:r>
            <a:r>
              <a:rPr lang="en-US" dirty="0">
                <a:sym typeface="Wingdings 3"/>
              </a:rPr>
              <a:t></a:t>
            </a:r>
            <a:r>
              <a:rPr lang="tr-TR" dirty="0" smtClean="0"/>
              <a:t> Gece </a:t>
            </a:r>
            <a:r>
              <a:rPr lang="tr-TR" dirty="0" err="1" smtClean="0"/>
              <a:t>intermittan</a:t>
            </a:r>
            <a:r>
              <a:rPr lang="tr-TR" dirty="0" smtClean="0"/>
              <a:t> HD (NIHD) 3x8 saat, n=16</a:t>
            </a:r>
          </a:p>
          <a:p>
            <a:r>
              <a:rPr lang="tr-TR" dirty="0" err="1" smtClean="0"/>
              <a:t>Kt</a:t>
            </a:r>
            <a:r>
              <a:rPr lang="tr-TR" dirty="0" smtClean="0"/>
              <a:t>/V </a:t>
            </a:r>
            <a:r>
              <a:rPr lang="tr-TR" dirty="0">
                <a:sym typeface="Symbol"/>
              </a:rPr>
              <a:t></a:t>
            </a:r>
            <a:endParaRPr lang="tr-TR" dirty="0" smtClean="0"/>
          </a:p>
          <a:p>
            <a:r>
              <a:rPr lang="tr-TR" dirty="0" smtClean="0"/>
              <a:t>KB </a:t>
            </a:r>
            <a:r>
              <a:rPr lang="tr-TR" dirty="0" smtClean="0">
                <a:sym typeface="Symbol"/>
              </a:rPr>
              <a:t></a:t>
            </a:r>
            <a:endParaRPr lang="tr-TR" dirty="0"/>
          </a:p>
          <a:p>
            <a:r>
              <a:rPr lang="tr-TR" dirty="0" smtClean="0"/>
              <a:t>Ü</a:t>
            </a:r>
            <a:r>
              <a:rPr lang="en-US" dirty="0" smtClean="0"/>
              <a:t>re, </a:t>
            </a:r>
            <a:r>
              <a:rPr lang="tr-TR" dirty="0" smtClean="0"/>
              <a:t>f</a:t>
            </a:r>
            <a:r>
              <a:rPr lang="en-US" dirty="0" err="1" smtClean="0"/>
              <a:t>os</a:t>
            </a:r>
            <a:r>
              <a:rPr lang="tr-TR" dirty="0" smtClean="0"/>
              <a:t>f</a:t>
            </a:r>
            <a:r>
              <a:rPr lang="en-US" dirty="0" smtClean="0"/>
              <a:t>at</a:t>
            </a:r>
            <a:r>
              <a:rPr lang="tr-TR" dirty="0" smtClean="0"/>
              <a:t> ve</a:t>
            </a:r>
            <a:r>
              <a:rPr lang="en-US" dirty="0" smtClean="0"/>
              <a:t> </a:t>
            </a:r>
            <a:r>
              <a:rPr lang="tr-TR" dirty="0" smtClean="0"/>
              <a:t>PTH </a:t>
            </a:r>
            <a:r>
              <a:rPr lang="tr-TR" dirty="0" smtClean="0">
                <a:sym typeface="Symbol"/>
              </a:rPr>
              <a:t></a:t>
            </a:r>
            <a:endParaRPr lang="tr-TR" dirty="0" smtClean="0"/>
          </a:p>
          <a:p>
            <a:r>
              <a:rPr lang="tr-TR" dirty="0" smtClean="0"/>
              <a:t>PCR </a:t>
            </a:r>
            <a:r>
              <a:rPr lang="tr-TR" dirty="0" smtClean="0">
                <a:sym typeface="Symbol"/>
              </a:rPr>
              <a:t></a:t>
            </a:r>
            <a:endParaRPr lang="tr-TR" dirty="0" smtClean="0"/>
          </a:p>
          <a:p>
            <a:r>
              <a:rPr lang="tr-TR" dirty="0" smtClean="0"/>
              <a:t>Diyet ve sıvı kısıtlaması kalktı</a:t>
            </a:r>
          </a:p>
          <a:p>
            <a:r>
              <a:rPr lang="tr-TR" dirty="0" smtClean="0"/>
              <a:t>Anti-f</a:t>
            </a:r>
            <a:r>
              <a:rPr lang="en-US" dirty="0" err="1" smtClean="0"/>
              <a:t>os</a:t>
            </a:r>
            <a:r>
              <a:rPr lang="tr-TR" dirty="0" smtClean="0"/>
              <a:t>f</a:t>
            </a:r>
            <a:r>
              <a:rPr lang="en-US" dirty="0" smtClean="0"/>
              <a:t>at</a:t>
            </a:r>
            <a:r>
              <a:rPr lang="tr-TR" dirty="0" smtClean="0"/>
              <a:t>, anti-K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tr-TR" dirty="0" smtClean="0"/>
              <a:t>anti-</a:t>
            </a:r>
            <a:r>
              <a:rPr lang="tr-TR" dirty="0" err="1" smtClean="0"/>
              <a:t>hipertansif</a:t>
            </a:r>
            <a:r>
              <a:rPr lang="tr-TR" dirty="0" smtClean="0"/>
              <a:t> tedavi azaltıldı</a:t>
            </a:r>
          </a:p>
          <a:p>
            <a:r>
              <a:rPr lang="tr-TR" dirty="0" smtClean="0"/>
              <a:t>Hayat kalitesi </a:t>
            </a:r>
            <a:r>
              <a:rPr lang="tr-TR" dirty="0" smtClean="0">
                <a:sym typeface="Symbol"/>
              </a:rPr>
              <a:t> ve</a:t>
            </a:r>
            <a:r>
              <a:rPr lang="en-US" dirty="0" smtClean="0"/>
              <a:t> </a:t>
            </a:r>
            <a:r>
              <a:rPr lang="tr-TR" dirty="0" smtClean="0"/>
              <a:t>Okula gidilmeyen gün sayısı </a:t>
            </a:r>
            <a:r>
              <a:rPr lang="tr-TR" dirty="0" smtClean="0">
                <a:sym typeface="Symbol"/>
              </a:rPr>
              <a:t>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8362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200" y="3141785"/>
            <a:ext cx="10078035" cy="2206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Başlık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/>
              <a:t>‘</a:t>
            </a:r>
            <a:r>
              <a:rPr lang="en-US" sz="3600" b="1" dirty="0" smtClean="0"/>
              <a:t>H</a:t>
            </a:r>
            <a:r>
              <a:rPr lang="tr-TR" sz="3600" b="1" dirty="0" smtClean="0"/>
              <a:t>DF</a:t>
            </a:r>
            <a:r>
              <a:rPr lang="en-US" sz="3600" b="1" dirty="0" smtClean="0"/>
              <a:t> </a:t>
            </a:r>
            <a:r>
              <a:rPr lang="en-US" sz="3600" b="1" dirty="0"/>
              <a:t>in a pediatric nocturnal dialysis </a:t>
            </a:r>
            <a:r>
              <a:rPr lang="en-US" sz="3600" b="1" dirty="0" smtClean="0"/>
              <a:t>program</a:t>
            </a:r>
            <a:r>
              <a:rPr lang="tr-TR" sz="3600" b="1" dirty="0" smtClean="0"/>
              <a:t>’</a:t>
            </a:r>
            <a:br>
              <a:rPr lang="tr-TR" sz="3600" b="1" dirty="0" smtClean="0"/>
            </a:br>
            <a:r>
              <a:rPr lang="tr-TR" sz="2400" i="1" dirty="0" err="1" smtClean="0"/>
              <a:t>Tumfart</a:t>
            </a:r>
            <a:r>
              <a:rPr lang="tr-TR" sz="2400" i="1" dirty="0" smtClean="0"/>
              <a:t> J, Pediatr </a:t>
            </a:r>
            <a:r>
              <a:rPr lang="tr-TR" sz="2400" i="1" dirty="0" err="1" smtClean="0"/>
              <a:t>Nephrol</a:t>
            </a:r>
            <a:r>
              <a:rPr lang="tr-TR" sz="2400" i="1" dirty="0" smtClean="0"/>
              <a:t> 2014</a:t>
            </a:r>
            <a:endParaRPr lang="tr-TR" sz="2400" i="1" dirty="0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HD  3x5 saat </a:t>
            </a:r>
            <a:r>
              <a:rPr lang="tr-TR" dirty="0" smtClean="0">
                <a:sym typeface="Wingdings 3"/>
              </a:rPr>
              <a:t></a:t>
            </a:r>
            <a:r>
              <a:rPr lang="tr-TR" dirty="0" smtClean="0"/>
              <a:t> sırasıyla NHD ve NHDF (3x8 saat), n=7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177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86" y="1339361"/>
            <a:ext cx="10375758" cy="3654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909245" y="5310552"/>
            <a:ext cx="39587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dirty="0" smtClean="0"/>
              <a:t>NHD ve </a:t>
            </a:r>
            <a:r>
              <a:rPr lang="tr-TR" sz="3200" dirty="0" err="1" smtClean="0"/>
              <a:t>NHDF’de</a:t>
            </a:r>
            <a:r>
              <a:rPr lang="tr-TR" sz="3200" dirty="0" smtClean="0"/>
              <a:t> üre </a:t>
            </a:r>
            <a:r>
              <a:rPr lang="tr-TR" sz="3200" dirty="0" smtClean="0">
                <a:sym typeface="Wingdings 3"/>
              </a:rPr>
              <a:t></a:t>
            </a:r>
            <a:endParaRPr lang="tr-TR" sz="3200" dirty="0"/>
          </a:p>
        </p:txBody>
      </p:sp>
      <p:sp>
        <p:nvSpPr>
          <p:cNvPr id="5" name="Metin kutusu 4"/>
          <p:cNvSpPr txBox="1"/>
          <p:nvPr/>
        </p:nvSpPr>
        <p:spPr>
          <a:xfrm>
            <a:off x="5856356" y="5310552"/>
            <a:ext cx="586346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dirty="0" smtClean="0"/>
              <a:t>NHD ve </a:t>
            </a:r>
            <a:r>
              <a:rPr lang="tr-TR" sz="3200" dirty="0" err="1" smtClean="0"/>
              <a:t>NHDF’de</a:t>
            </a:r>
            <a:r>
              <a:rPr lang="tr-TR" sz="3200" dirty="0" smtClean="0"/>
              <a:t> </a:t>
            </a:r>
            <a:r>
              <a:rPr lang="tr-TR" sz="3200" dirty="0" err="1" smtClean="0"/>
              <a:t>Kt</a:t>
            </a:r>
            <a:r>
              <a:rPr lang="tr-TR" sz="3200" dirty="0" smtClean="0"/>
              <a:t>/V </a:t>
            </a:r>
            <a:r>
              <a:rPr lang="tr-TR" sz="3200" dirty="0" smtClean="0">
                <a:sym typeface="Symbol"/>
              </a:rPr>
              <a:t></a:t>
            </a:r>
          </a:p>
          <a:p>
            <a:r>
              <a:rPr lang="tr-TR" sz="3200" dirty="0" err="1" smtClean="0">
                <a:sym typeface="Symbol"/>
              </a:rPr>
              <a:t>NHDF’te</a:t>
            </a:r>
            <a:r>
              <a:rPr lang="tr-TR" sz="3200" dirty="0" smtClean="0">
                <a:sym typeface="Symbol"/>
              </a:rPr>
              <a:t> </a:t>
            </a:r>
            <a:r>
              <a:rPr lang="tr-TR" sz="3200" dirty="0" err="1" smtClean="0">
                <a:sym typeface="Symbol"/>
              </a:rPr>
              <a:t>NHD’ye</a:t>
            </a:r>
            <a:r>
              <a:rPr lang="tr-TR" sz="3200" dirty="0" smtClean="0">
                <a:sym typeface="Symbol"/>
              </a:rPr>
              <a:t> göre </a:t>
            </a:r>
            <a:r>
              <a:rPr lang="tr-TR" sz="3200" dirty="0" err="1" smtClean="0">
                <a:sym typeface="Symbol"/>
              </a:rPr>
              <a:t>Kt</a:t>
            </a:r>
            <a:r>
              <a:rPr lang="tr-TR" sz="3200" dirty="0" smtClean="0">
                <a:sym typeface="Symbol"/>
              </a:rPr>
              <a:t>/V daha </a:t>
            </a:r>
            <a:endParaRPr lang="tr-TR" sz="3200" dirty="0"/>
          </a:p>
        </p:txBody>
      </p:sp>
      <p:sp>
        <p:nvSpPr>
          <p:cNvPr id="7" name="Başlık 3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600" b="1" dirty="0" smtClean="0"/>
              <a:t>‘</a:t>
            </a:r>
            <a:r>
              <a:rPr lang="en-US" sz="3600" b="1" dirty="0" smtClean="0"/>
              <a:t>H</a:t>
            </a:r>
            <a:r>
              <a:rPr lang="tr-TR" sz="3600" b="1" dirty="0" smtClean="0"/>
              <a:t>DF</a:t>
            </a:r>
            <a:r>
              <a:rPr lang="en-US" sz="3600" b="1" dirty="0" smtClean="0"/>
              <a:t> in a pediatric nocturnal dialysis program</a:t>
            </a:r>
            <a:r>
              <a:rPr lang="tr-TR" sz="3600" b="1" dirty="0" smtClean="0"/>
              <a:t>’</a:t>
            </a:r>
            <a:br>
              <a:rPr lang="tr-TR" sz="3600" b="1" dirty="0" smtClean="0"/>
            </a:br>
            <a:r>
              <a:rPr lang="tr-TR" sz="2400" i="1" dirty="0" err="1" smtClean="0"/>
              <a:t>Tumfart</a:t>
            </a:r>
            <a:r>
              <a:rPr lang="tr-TR" sz="2400" i="1" dirty="0" smtClean="0"/>
              <a:t> J, Pediatr </a:t>
            </a:r>
            <a:r>
              <a:rPr lang="tr-TR" sz="2400" i="1" dirty="0" err="1" smtClean="0"/>
              <a:t>Nephrol</a:t>
            </a:r>
            <a:r>
              <a:rPr lang="tr-TR" sz="2400" i="1" dirty="0" smtClean="0"/>
              <a:t> 2014</a:t>
            </a:r>
            <a:endParaRPr lang="tr-TR" sz="2400" i="1" dirty="0"/>
          </a:p>
        </p:txBody>
      </p:sp>
      <p:sp>
        <p:nvSpPr>
          <p:cNvPr id="3" name="Oval 2"/>
          <p:cNvSpPr/>
          <p:nvPr/>
        </p:nvSpPr>
        <p:spPr>
          <a:xfrm>
            <a:off x="6799385" y="3341077"/>
            <a:ext cx="1148861" cy="49236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885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77" y="1631707"/>
            <a:ext cx="10938153" cy="3484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Başlık 3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600" b="1" dirty="0" smtClean="0"/>
              <a:t>‘</a:t>
            </a:r>
            <a:r>
              <a:rPr lang="en-US" sz="3600" b="1" dirty="0" smtClean="0"/>
              <a:t>H</a:t>
            </a:r>
            <a:r>
              <a:rPr lang="tr-TR" sz="3600" b="1" dirty="0" smtClean="0"/>
              <a:t>DF</a:t>
            </a:r>
            <a:r>
              <a:rPr lang="en-US" sz="3600" b="1" dirty="0" smtClean="0"/>
              <a:t> in a pediatric nocturnal dialysis program</a:t>
            </a:r>
            <a:r>
              <a:rPr lang="tr-TR" sz="3600" b="1" dirty="0" smtClean="0"/>
              <a:t>’</a:t>
            </a:r>
            <a:br>
              <a:rPr lang="tr-TR" sz="3600" b="1" dirty="0" smtClean="0"/>
            </a:br>
            <a:r>
              <a:rPr lang="tr-TR" sz="2400" i="1" dirty="0" err="1" smtClean="0"/>
              <a:t>Tumfart</a:t>
            </a:r>
            <a:r>
              <a:rPr lang="tr-TR" sz="2400" i="1" dirty="0" smtClean="0"/>
              <a:t> J, Pediatr </a:t>
            </a:r>
            <a:r>
              <a:rPr lang="tr-TR" sz="2400" i="1" dirty="0" err="1" smtClean="0"/>
              <a:t>Nephrol</a:t>
            </a:r>
            <a:r>
              <a:rPr lang="tr-TR" sz="2400" i="1" dirty="0" smtClean="0"/>
              <a:t> 2014</a:t>
            </a:r>
            <a:endParaRPr lang="tr-TR" sz="2400" i="1" dirty="0"/>
          </a:p>
        </p:txBody>
      </p:sp>
      <p:sp>
        <p:nvSpPr>
          <p:cNvPr id="4" name="Metin kutusu 3"/>
          <p:cNvSpPr txBox="1"/>
          <p:nvPr/>
        </p:nvSpPr>
        <p:spPr>
          <a:xfrm>
            <a:off x="909245" y="5310552"/>
            <a:ext cx="43390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dirty="0" smtClean="0"/>
              <a:t>NHD ve </a:t>
            </a:r>
            <a:r>
              <a:rPr lang="tr-TR" sz="3200" dirty="0" err="1" smtClean="0"/>
              <a:t>NHDF’de</a:t>
            </a:r>
            <a:r>
              <a:rPr lang="tr-TR" sz="3200" dirty="0" smtClean="0"/>
              <a:t> fosfat </a:t>
            </a:r>
            <a:r>
              <a:rPr lang="tr-TR" sz="3200" dirty="0" smtClean="0">
                <a:sym typeface="Wingdings 3"/>
              </a:rPr>
              <a:t></a:t>
            </a:r>
            <a:endParaRPr lang="tr-TR" sz="3200" dirty="0"/>
          </a:p>
        </p:txBody>
      </p:sp>
      <p:sp>
        <p:nvSpPr>
          <p:cNvPr id="5" name="Metin kutusu 4"/>
          <p:cNvSpPr txBox="1"/>
          <p:nvPr/>
        </p:nvSpPr>
        <p:spPr>
          <a:xfrm>
            <a:off x="6301826" y="5310553"/>
            <a:ext cx="41626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dirty="0" smtClean="0"/>
              <a:t>NHD ve </a:t>
            </a:r>
            <a:r>
              <a:rPr lang="tr-TR" sz="3200" dirty="0" err="1" smtClean="0"/>
              <a:t>NHDF’de</a:t>
            </a:r>
            <a:r>
              <a:rPr lang="tr-TR" sz="3200" dirty="0" smtClean="0"/>
              <a:t> </a:t>
            </a:r>
            <a:r>
              <a:rPr lang="tr-TR" sz="3200" dirty="0" err="1" smtClean="0"/>
              <a:t>iPTH</a:t>
            </a:r>
            <a:r>
              <a:rPr lang="tr-TR" sz="3200" dirty="0" smtClean="0"/>
              <a:t> </a:t>
            </a:r>
            <a:r>
              <a:rPr lang="tr-TR" sz="3200" dirty="0" smtClean="0">
                <a:sym typeface="Wingdings 3"/>
              </a:rPr>
              <a:t>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321876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25149"/>
            <a:ext cx="10424337" cy="3350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Başlık 3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600" b="1" dirty="0" smtClean="0"/>
              <a:t>‘</a:t>
            </a:r>
            <a:r>
              <a:rPr lang="en-US" sz="3600" b="1" dirty="0" smtClean="0"/>
              <a:t>H</a:t>
            </a:r>
            <a:r>
              <a:rPr lang="tr-TR" sz="3600" b="1" dirty="0" smtClean="0"/>
              <a:t>DF</a:t>
            </a:r>
            <a:r>
              <a:rPr lang="en-US" sz="3600" b="1" dirty="0" smtClean="0"/>
              <a:t> in a pediatric nocturnal dialysis program</a:t>
            </a:r>
            <a:r>
              <a:rPr lang="tr-TR" sz="3600" b="1" dirty="0" smtClean="0"/>
              <a:t>’</a:t>
            </a:r>
            <a:br>
              <a:rPr lang="tr-TR" sz="3600" b="1" dirty="0" smtClean="0"/>
            </a:br>
            <a:r>
              <a:rPr lang="tr-TR" sz="2400" i="1" dirty="0" err="1" smtClean="0"/>
              <a:t>Tumfart</a:t>
            </a:r>
            <a:r>
              <a:rPr lang="tr-TR" sz="2400" i="1" dirty="0" smtClean="0"/>
              <a:t> J, Pediatr </a:t>
            </a:r>
            <a:r>
              <a:rPr lang="tr-TR" sz="2400" i="1" dirty="0" err="1" smtClean="0"/>
              <a:t>Nephrol</a:t>
            </a:r>
            <a:r>
              <a:rPr lang="tr-TR" sz="2400" i="1" dirty="0" smtClean="0"/>
              <a:t> 2014</a:t>
            </a:r>
            <a:endParaRPr lang="tr-TR" sz="2400" i="1" dirty="0"/>
          </a:p>
        </p:txBody>
      </p:sp>
      <p:sp>
        <p:nvSpPr>
          <p:cNvPr id="4" name="Metin kutusu 3"/>
          <p:cNvSpPr txBox="1"/>
          <p:nvPr/>
        </p:nvSpPr>
        <p:spPr>
          <a:xfrm>
            <a:off x="1800198" y="5625689"/>
            <a:ext cx="38374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dirty="0" smtClean="0"/>
              <a:t>NHD ve </a:t>
            </a:r>
            <a:r>
              <a:rPr lang="tr-TR" sz="3200" dirty="0" err="1" smtClean="0"/>
              <a:t>NHDF’de</a:t>
            </a:r>
            <a:r>
              <a:rPr lang="tr-TR" sz="3200" dirty="0" smtClean="0"/>
              <a:t> KB </a:t>
            </a:r>
            <a:r>
              <a:rPr lang="tr-TR" sz="3200" dirty="0" smtClean="0">
                <a:sym typeface="Wingdings 3"/>
              </a:rPr>
              <a:t></a:t>
            </a:r>
            <a:endParaRPr lang="tr-TR" sz="3200" dirty="0"/>
          </a:p>
        </p:txBody>
      </p:sp>
      <p:sp>
        <p:nvSpPr>
          <p:cNvPr id="5" name="Metin kutusu 4"/>
          <p:cNvSpPr txBox="1"/>
          <p:nvPr/>
        </p:nvSpPr>
        <p:spPr>
          <a:xfrm>
            <a:off x="6489399" y="5625690"/>
            <a:ext cx="47864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dirty="0" smtClean="0"/>
              <a:t>NHD ve </a:t>
            </a:r>
            <a:r>
              <a:rPr lang="tr-TR" sz="3200" dirty="0" err="1" smtClean="0"/>
              <a:t>NHDF’de</a:t>
            </a:r>
            <a:r>
              <a:rPr lang="tr-TR" sz="3200" dirty="0" smtClean="0"/>
              <a:t> </a:t>
            </a:r>
            <a:r>
              <a:rPr lang="tr-TR" sz="3200" dirty="0" err="1" smtClean="0"/>
              <a:t>Albumin</a:t>
            </a:r>
            <a:r>
              <a:rPr lang="tr-TR" sz="3200" dirty="0" smtClean="0"/>
              <a:t> </a:t>
            </a:r>
            <a:r>
              <a:rPr lang="tr-TR" sz="3200" dirty="0" smtClean="0">
                <a:sym typeface="Symbol"/>
              </a:rPr>
              <a:t>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3183523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Yoğun </a:t>
            </a:r>
            <a:r>
              <a:rPr lang="tr-TR" dirty="0" err="1" smtClean="0"/>
              <a:t>Dx</a:t>
            </a:r>
            <a:r>
              <a:rPr lang="tr-TR" dirty="0" smtClean="0"/>
              <a:t> programları</a:t>
            </a:r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838200" y="1982640"/>
            <a:ext cx="10515600" cy="435133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tr-TR" dirty="0" smtClean="0"/>
              <a:t>Çocuklarda ve ergenlerde faydalıdır</a:t>
            </a:r>
          </a:p>
          <a:p>
            <a:pPr>
              <a:lnSpc>
                <a:spcPct val="100000"/>
              </a:lnSpc>
            </a:pPr>
            <a:r>
              <a:rPr lang="tr-TR" dirty="0" smtClean="0"/>
              <a:t>İlaç kullanımı azalır</a:t>
            </a:r>
          </a:p>
          <a:p>
            <a:pPr>
              <a:lnSpc>
                <a:spcPct val="100000"/>
              </a:lnSpc>
            </a:pPr>
            <a:r>
              <a:rPr lang="tr-TR" dirty="0" smtClean="0"/>
              <a:t>Diyet kısıtlamaları kalkar</a:t>
            </a:r>
          </a:p>
          <a:p>
            <a:pPr>
              <a:lnSpc>
                <a:spcPct val="100000"/>
              </a:lnSpc>
            </a:pPr>
            <a:r>
              <a:rPr lang="tr-TR" dirty="0" smtClean="0"/>
              <a:t>Hipertansiyonun, </a:t>
            </a:r>
            <a:r>
              <a:rPr lang="tr-TR" dirty="0" err="1" smtClean="0"/>
              <a:t>hiperfosfateminin</a:t>
            </a:r>
            <a:r>
              <a:rPr lang="tr-TR" dirty="0" smtClean="0"/>
              <a:t> ve aneminin gibi </a:t>
            </a:r>
            <a:r>
              <a:rPr lang="tr-TR" dirty="0" err="1" smtClean="0"/>
              <a:t>komorbiditelerin</a:t>
            </a:r>
            <a:r>
              <a:rPr lang="tr-TR" dirty="0" smtClean="0"/>
              <a:t> azalmasını sağlar</a:t>
            </a:r>
          </a:p>
          <a:p>
            <a:pPr>
              <a:lnSpc>
                <a:spcPct val="100000"/>
              </a:lnSpc>
            </a:pPr>
            <a:r>
              <a:rPr lang="tr-TR" dirty="0" smtClean="0"/>
              <a:t>Gece yapıldığı takdirde okula devamı sağlar</a:t>
            </a:r>
          </a:p>
          <a:p>
            <a:pPr>
              <a:lnSpc>
                <a:spcPct val="100000"/>
              </a:lnSpc>
            </a:pPr>
            <a:r>
              <a:rPr lang="tr-TR" dirty="0" smtClean="0"/>
              <a:t>Hayat kalitesini arttırır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6552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2929</TotalTime>
  <Words>1087</Words>
  <Application>Microsoft Office PowerPoint</Application>
  <PresentationFormat>Geniş ekran</PresentationFormat>
  <Paragraphs>227</Paragraphs>
  <Slides>56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56</vt:i4>
      </vt:variant>
    </vt:vector>
  </HeadingPairs>
  <TitlesOfParts>
    <vt:vector size="63" baseType="lpstr">
      <vt:lpstr>ＭＳ Ｐゴシック</vt:lpstr>
      <vt:lpstr>Arial</vt:lpstr>
      <vt:lpstr>Calibri</vt:lpstr>
      <vt:lpstr>Calibri Light</vt:lpstr>
      <vt:lpstr>Symbol</vt:lpstr>
      <vt:lpstr>Wingdings 3</vt:lpstr>
      <vt:lpstr>Office Teması</vt:lpstr>
      <vt:lpstr>Yoğun diyaliz</vt:lpstr>
      <vt:lpstr>Çocuklarda Hemodiyalizde mortalite 30 kat artmıştır! </vt:lpstr>
      <vt:lpstr>Konvansiyonel Diyaliz ne kadar Klirens sağlıyor?</vt:lpstr>
      <vt:lpstr>Klasik HD’de ana sorunlar </vt:lpstr>
      <vt:lpstr>Coğrafi bölgeye göre mortalite değişimi</vt:lpstr>
      <vt:lpstr>Daha etkin Hemodiyaliz </vt:lpstr>
      <vt:lpstr>Daha etkin Hemodiyaliz </vt:lpstr>
      <vt:lpstr>Ultrafiltrasyonun (UF) kontrolu ve hipotansiyonun engellenmesi</vt:lpstr>
      <vt:lpstr>HD’de hipertansiyonun klasik kontrolu</vt:lpstr>
      <vt:lpstr>HD sırasında ultrafiltrasyonun arttırılması ve kısır döngü</vt:lpstr>
      <vt:lpstr>UF artışı ve mortalite</vt:lpstr>
      <vt:lpstr>HD’de hipertansiyonun kontrolu</vt:lpstr>
      <vt:lpstr>Kuru tartının saptanması ve  Vücut Kompozisyon Ölçümü (BCM) </vt:lpstr>
      <vt:lpstr>Fig. 1 Hydration reference plot (HRP).
</vt:lpstr>
      <vt:lpstr>Hidrasyon ve hipertansiyon ilişkisi - BCM</vt:lpstr>
      <vt:lpstr>Kontrollü Ultrafiltrasyon</vt:lpstr>
      <vt:lpstr>Kan Volüm Kontrolu (BVM)</vt:lpstr>
      <vt:lpstr>PowerPoint Sunusu</vt:lpstr>
      <vt:lpstr>BCM ve profiller</vt:lpstr>
      <vt:lpstr>Daha etkin Hemodiyaliz </vt:lpstr>
      <vt:lpstr>Ultrapür diyaliz ve endotoksin filtreleri</vt:lpstr>
      <vt:lpstr>PowerPoint Sunusu</vt:lpstr>
      <vt:lpstr>PowerPoint Sunusu</vt:lpstr>
      <vt:lpstr>PowerPoint Sunusu</vt:lpstr>
      <vt:lpstr>Daha etkin Hemodiyaliz ?</vt:lpstr>
      <vt:lpstr>‘High Flux’ Diyalizer</vt:lpstr>
      <vt:lpstr>PowerPoint Sunusu</vt:lpstr>
      <vt:lpstr>PowerPoint Sunusu</vt:lpstr>
      <vt:lpstr>Daha etkin Hemodiyaliz</vt:lpstr>
      <vt:lpstr>Yüksek konveksiyon volümü (Hemodiafiltrasyon)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Hemodiafiltrasyon</vt:lpstr>
      <vt:lpstr>PowerPoint Sunusu</vt:lpstr>
      <vt:lpstr>Daha etkin Hemodiyaliz </vt:lpstr>
      <vt:lpstr>Diyaliz süresinin uzatılması  ˃ DHD/DHDF ‘Daily Hemodialysis’ veya ‘Daily Hemodiafiltration   ˃ NIHD ‘Nocturnal Intermittant Hemodialysis’  ˃ NHHD ‘Nocturnal Home Hemodialysis’</vt:lpstr>
      <vt:lpstr>‘Daily on-line haemodiafiltration: a pilot trial in children’ 2004 Fischbach NDT</vt:lpstr>
      <vt:lpstr>Fig. 1. Patient R.M. Catch-up growth after conversion from S-OL-HDF to D-OL-HDF. Uterus length assessed by pelvic ...</vt:lpstr>
      <vt:lpstr>‘Home nocturnal hemodialysis in children’ Geary DF, J Pediatr 2005</vt:lpstr>
      <vt:lpstr>‘Daily HDF promotes catch-up growth’ 2010 Fischbach NDT</vt:lpstr>
      <vt:lpstr>PowerPoint Sunusu</vt:lpstr>
      <vt:lpstr>Growth of children undergoing daily HD de Camargo, Pediatr Nephrol  2014</vt:lpstr>
      <vt:lpstr>‘A hospital-based intermittent nocturnal HD program’ Hoppe A, J Pediatr 2011</vt:lpstr>
      <vt:lpstr>‘HDF in a pediatric nocturnal dialysis program’ Tumfart J, Pediatr Nephrol 2014</vt:lpstr>
      <vt:lpstr>PowerPoint Sunusu</vt:lpstr>
      <vt:lpstr>PowerPoint Sunusu</vt:lpstr>
      <vt:lpstr>PowerPoint Sunusu</vt:lpstr>
      <vt:lpstr>Yoğun Dx programları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Salim Çalışkan</dc:creator>
  <cp:lastModifiedBy>Salim Çalışkan</cp:lastModifiedBy>
  <cp:revision>147</cp:revision>
  <dcterms:created xsi:type="dcterms:W3CDTF">2019-05-26T15:42:53Z</dcterms:created>
  <dcterms:modified xsi:type="dcterms:W3CDTF">2019-06-28T18:52:25Z</dcterms:modified>
</cp:coreProperties>
</file>